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1119227-81A5-4210-A4E9-A5B5626ABBA3}" type="slidenum">
              <a:t>&lt;#&gt;</a:t>
            </a:fld>
          </a:p>
        </p:txBody>
      </p:sp>
      <p:sp>
        <p:nvSpPr>
          <p:cNvPr id="4" name="PlaceHolder 3"/>
          <p:cNvSpPr>
            <a:spLocks noGrp="1"/>
          </p:cNvSpPr>
          <p:nvPr>
            <p:ph type="dt" idx="1"/>
          </p:nvPr>
        </p:nvSpPr>
        <p:spPr/>
        <p:txBody>
          <a:bodyPr/>
          <a:p>
            <a:r>
              <a:rPr lang="es-E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7" name="PlaceHolder 2"/>
          <p:cNvSpPr>
            <a:spLocks noGrp="1"/>
          </p:cNvSpPr>
          <p:nvPr>
            <p:ph/>
          </p:nvPr>
        </p:nvSpPr>
        <p:spPr>
          <a:xfrm>
            <a:off x="914400" y="240696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8" name="PlaceHolder 3"/>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40496BC-D28A-4DF2-9E17-8D74134C8DF9}" type="slidenum">
              <a:t>&lt;#&gt;</a:t>
            </a:fld>
          </a:p>
        </p:txBody>
      </p:sp>
      <p:sp>
        <p:nvSpPr>
          <p:cNvPr id="7" name="PlaceHolder 6"/>
          <p:cNvSpPr>
            <a:spLocks noGrp="1"/>
          </p:cNvSpPr>
          <p:nvPr>
            <p:ph type="dt" idx="1"/>
          </p:nvPr>
        </p:nvSpPr>
        <p:spPr/>
        <p:txBody>
          <a:bodyPr/>
          <a:p>
            <a:r>
              <a:rPr lang="es-E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0"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1"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2"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3" name="PlaceHolder 5"/>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7CE72AE-B8A2-4059-9211-D4ED8EA96F66}" type="slidenum">
              <a:t>&lt;#&gt;</a:t>
            </a:fld>
          </a:p>
        </p:txBody>
      </p:sp>
      <p:sp>
        <p:nvSpPr>
          <p:cNvPr id="9" name="PlaceHolder 8"/>
          <p:cNvSpPr>
            <a:spLocks noGrp="1"/>
          </p:cNvSpPr>
          <p:nvPr>
            <p:ph type="dt" idx="1"/>
          </p:nvPr>
        </p:nvSpPr>
        <p:spPr/>
        <p:txBody>
          <a:bodyPr/>
          <a:p>
            <a:r>
              <a:rPr lang="es-E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5" name="PlaceHolder 2"/>
          <p:cNvSpPr>
            <a:spLocks noGrp="1"/>
          </p:cNvSpPr>
          <p:nvPr>
            <p:ph/>
          </p:nvPr>
        </p:nvSpPr>
        <p:spPr>
          <a:xfrm>
            <a:off x="91440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6" name="PlaceHolder 3"/>
          <p:cNvSpPr>
            <a:spLocks noGrp="1"/>
          </p:cNvSpPr>
          <p:nvPr>
            <p:ph/>
          </p:nvPr>
        </p:nvSpPr>
        <p:spPr>
          <a:xfrm>
            <a:off x="647928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7" name="PlaceHolder 4"/>
          <p:cNvSpPr>
            <a:spLocks noGrp="1"/>
          </p:cNvSpPr>
          <p:nvPr>
            <p:ph/>
          </p:nvPr>
        </p:nvSpPr>
        <p:spPr>
          <a:xfrm>
            <a:off x="12044160" y="240696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8" name="PlaceHolder 5"/>
          <p:cNvSpPr>
            <a:spLocks noGrp="1"/>
          </p:cNvSpPr>
          <p:nvPr>
            <p:ph/>
          </p:nvPr>
        </p:nvSpPr>
        <p:spPr>
          <a:xfrm>
            <a:off x="91440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39" name="PlaceHolder 6"/>
          <p:cNvSpPr>
            <a:spLocks noGrp="1"/>
          </p:cNvSpPr>
          <p:nvPr>
            <p:ph/>
          </p:nvPr>
        </p:nvSpPr>
        <p:spPr>
          <a:xfrm>
            <a:off x="647928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0" name="PlaceHolder 7"/>
          <p:cNvSpPr>
            <a:spLocks noGrp="1"/>
          </p:cNvSpPr>
          <p:nvPr>
            <p:ph/>
          </p:nvPr>
        </p:nvSpPr>
        <p:spPr>
          <a:xfrm>
            <a:off x="12044160" y="5523120"/>
            <a:ext cx="529956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01D52E0D-5E1E-4206-A477-D2F349560CE3}" type="slidenum">
              <a:t>&lt;#&gt;</a:t>
            </a:fld>
          </a:p>
        </p:txBody>
      </p:sp>
      <p:sp>
        <p:nvSpPr>
          <p:cNvPr id="11" name="PlaceHolder 10"/>
          <p:cNvSpPr>
            <a:spLocks noGrp="1"/>
          </p:cNvSpPr>
          <p:nvPr>
            <p:ph type="dt" idx="1"/>
          </p:nvPr>
        </p:nvSpPr>
        <p:spPr/>
        <p:txBody>
          <a:bodyPr/>
          <a:p>
            <a:r>
              <a:rPr lang="es-E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type="subTitle"/>
          </p:nvPr>
        </p:nvSpPr>
        <p:spPr>
          <a:xfrm>
            <a:off x="914400" y="2406960"/>
            <a:ext cx="16458840" cy="5965920"/>
          </a:xfrm>
          <a:prstGeom prst="rect">
            <a:avLst/>
          </a:prstGeom>
          <a:noFill/>
          <a:ln w="0">
            <a:noFill/>
          </a:ln>
        </p:spPr>
        <p:txBody>
          <a:bodyPr lIns="0" rIns="0" tIns="0" bIns="0" anchor="ctr">
            <a:noAutofit/>
          </a:bodyPr>
          <a:p>
            <a:pPr indent="0" algn="ctr">
              <a:buNone/>
            </a:pPr>
            <a:endParaRPr b="0" lang="es-E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00DBD3D-A3A4-4270-8E62-DD560A67C3DA}"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914400" y="2406960"/>
            <a:ext cx="1645884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86221F2-E995-44CA-958F-8C2276C531E6}" type="slidenum">
              <a:t>&lt;#&gt;</a:t>
            </a:fld>
          </a:p>
        </p:txBody>
      </p:sp>
      <p:sp>
        <p:nvSpPr>
          <p:cNvPr id="6" name="PlaceHolder 5"/>
          <p:cNvSpPr>
            <a:spLocks noGrp="1"/>
          </p:cNvSpPr>
          <p:nvPr>
            <p:ph type="dt" idx="1"/>
          </p:nvPr>
        </p:nvSpPr>
        <p:spPr/>
        <p:txBody>
          <a:bodyPr/>
          <a:p>
            <a:r>
              <a:rPr lang="es-E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1"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398911D-D3B4-4AFB-95D9-F5A99A90362C}" type="slidenum">
              <a:t>&lt;#&gt;</a:t>
            </a:fld>
          </a:p>
        </p:txBody>
      </p:sp>
      <p:sp>
        <p:nvSpPr>
          <p:cNvPr id="7" name="PlaceHolder 6"/>
          <p:cNvSpPr>
            <a:spLocks noGrp="1"/>
          </p:cNvSpPr>
          <p:nvPr>
            <p:ph type="dt" idx="1"/>
          </p:nvPr>
        </p:nvSpPr>
        <p:spPr/>
        <p:txBody>
          <a:bodyPr/>
          <a:p>
            <a:r>
              <a:rPr lang="es-E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09E3AB9-48C8-48EE-B534-11CEBCAB638D}" type="slidenum">
              <a:t>&lt;#&gt;</a:t>
            </a:fld>
          </a:p>
        </p:txBody>
      </p:sp>
      <p:sp>
        <p:nvSpPr>
          <p:cNvPr id="5" name="PlaceHolder 4"/>
          <p:cNvSpPr>
            <a:spLocks noGrp="1"/>
          </p:cNvSpPr>
          <p:nvPr>
            <p:ph type="dt" idx="1"/>
          </p:nvPr>
        </p:nvSpPr>
        <p:spPr/>
        <p:txBody>
          <a:bodyPr/>
          <a:p>
            <a:r>
              <a:rPr lang="es-E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4400" y="410400"/>
            <a:ext cx="16458840" cy="7962840"/>
          </a:xfrm>
          <a:prstGeom prst="rect">
            <a:avLst/>
          </a:prstGeom>
          <a:noFill/>
          <a:ln w="0">
            <a:noFill/>
          </a:ln>
        </p:spPr>
        <p:txBody>
          <a:bodyPr lIns="0" rIns="0" tIns="0" bIns="0" anchor="ctr">
            <a:noAutofit/>
          </a:bodyPr>
          <a:p>
            <a:pPr algn="ctr"/>
            <a:endParaRPr b="0" lang="es-E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5BC5246-B0F4-4FB0-8445-B33CEB230888}" type="slidenum">
              <a:t>&lt;#&gt;</a:t>
            </a:fld>
          </a:p>
        </p:txBody>
      </p:sp>
      <p:sp>
        <p:nvSpPr>
          <p:cNvPr id="5" name="PlaceHolder 4"/>
          <p:cNvSpPr>
            <a:spLocks noGrp="1"/>
          </p:cNvSpPr>
          <p:nvPr>
            <p:ph type="dt" idx="1"/>
          </p:nvPr>
        </p:nvSpPr>
        <p:spPr/>
        <p:txBody>
          <a:bodyPr/>
          <a:p>
            <a:r>
              <a:rPr lang="es-E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6" name="PlaceHolder 3"/>
          <p:cNvSpPr>
            <a:spLocks noGrp="1"/>
          </p:cNvSpPr>
          <p:nvPr>
            <p:ph/>
          </p:nvPr>
        </p:nvSpPr>
        <p:spPr>
          <a:xfrm>
            <a:off x="934812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17" name="PlaceHolder 4"/>
          <p:cNvSpPr>
            <a:spLocks noGrp="1"/>
          </p:cNvSpPr>
          <p:nvPr>
            <p:ph/>
          </p:nvPr>
        </p:nvSpPr>
        <p:spPr>
          <a:xfrm>
            <a:off x="91440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BBC4587-CA4A-4A28-BD0D-30DD9962E550}" type="slidenum">
              <a:t>&lt;#&gt;</a:t>
            </a:fld>
          </a:p>
        </p:txBody>
      </p:sp>
      <p:sp>
        <p:nvSpPr>
          <p:cNvPr id="8" name="PlaceHolder 7"/>
          <p:cNvSpPr>
            <a:spLocks noGrp="1"/>
          </p:cNvSpPr>
          <p:nvPr>
            <p:ph type="dt" idx="1"/>
          </p:nvPr>
        </p:nvSpPr>
        <p:spPr/>
        <p:txBody>
          <a:bodyPr/>
          <a:p>
            <a:r>
              <a:rPr lang="es-E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9" name="PlaceHolder 2"/>
          <p:cNvSpPr>
            <a:spLocks noGrp="1"/>
          </p:cNvSpPr>
          <p:nvPr>
            <p:ph/>
          </p:nvPr>
        </p:nvSpPr>
        <p:spPr>
          <a:xfrm>
            <a:off x="914400" y="2406960"/>
            <a:ext cx="8031600" cy="596592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0"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1" name="PlaceHolder 4"/>
          <p:cNvSpPr>
            <a:spLocks noGrp="1"/>
          </p:cNvSpPr>
          <p:nvPr>
            <p:ph/>
          </p:nvPr>
        </p:nvSpPr>
        <p:spPr>
          <a:xfrm>
            <a:off x="9348120" y="552312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2111C9C-830B-443D-90B7-D3F3714D169B}" type="slidenum">
              <a:t>&lt;#&gt;</a:t>
            </a:fld>
          </a:p>
        </p:txBody>
      </p:sp>
      <p:sp>
        <p:nvSpPr>
          <p:cNvPr id="8" name="PlaceHolder 7"/>
          <p:cNvSpPr>
            <a:spLocks noGrp="1"/>
          </p:cNvSpPr>
          <p:nvPr>
            <p:ph type="dt" idx="1"/>
          </p:nvPr>
        </p:nvSpPr>
        <p:spPr/>
        <p:txBody>
          <a:bodyPr/>
          <a:p>
            <a:r>
              <a:rPr lang="es-E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3" name="PlaceHolder 2"/>
          <p:cNvSpPr>
            <a:spLocks noGrp="1"/>
          </p:cNvSpPr>
          <p:nvPr>
            <p:ph/>
          </p:nvPr>
        </p:nvSpPr>
        <p:spPr>
          <a:xfrm>
            <a:off x="91440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4" name="PlaceHolder 3"/>
          <p:cNvSpPr>
            <a:spLocks noGrp="1"/>
          </p:cNvSpPr>
          <p:nvPr>
            <p:ph/>
          </p:nvPr>
        </p:nvSpPr>
        <p:spPr>
          <a:xfrm>
            <a:off x="9348120" y="2406960"/>
            <a:ext cx="803160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25" name="PlaceHolder 4"/>
          <p:cNvSpPr>
            <a:spLocks noGrp="1"/>
          </p:cNvSpPr>
          <p:nvPr>
            <p:ph/>
          </p:nvPr>
        </p:nvSpPr>
        <p:spPr>
          <a:xfrm>
            <a:off x="914400" y="5523120"/>
            <a:ext cx="16458840" cy="28454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875999E-0BD6-4D81-816E-77F6D7308A69}" type="slidenum">
              <a:t>&lt;#&gt;</a:t>
            </a:fld>
          </a:p>
        </p:txBody>
      </p:sp>
      <p:sp>
        <p:nvSpPr>
          <p:cNvPr id="8" name="PlaceHolder 7"/>
          <p:cNvSpPr>
            <a:spLocks noGrp="1"/>
          </p:cNvSpPr>
          <p:nvPr>
            <p:ph type="dt" idx="1"/>
          </p:nvPr>
        </p:nvSpPr>
        <p:spPr/>
        <p:txBody>
          <a:bodyPr/>
          <a:p>
            <a:r>
              <a:rPr lang="es-E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457200" y="6356520"/>
            <a:ext cx="2133360" cy="364680"/>
          </a:xfrm>
          <a:prstGeom prst="rect">
            <a:avLst/>
          </a:prstGeom>
          <a:noFill/>
          <a:ln w="0">
            <a:noFill/>
          </a:ln>
        </p:spPr>
        <p:txBody>
          <a:bodyPr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r>
              <a:rPr b="0" lang="en-US" sz="1200" spc="-1" strike="noStrike">
                <a:solidFill>
                  <a:srgbClr val="8b8b8b"/>
                </a:solidFill>
                <a:latin typeface="Calibri"/>
              </a:rPr>
              <a:t>&lt;fecha/hora&gt;</a:t>
            </a:r>
            <a:endParaRPr b="0" lang="es-ES" sz="1200" spc="-1" strike="noStrike">
              <a:solidFill>
                <a:srgbClr val="000000"/>
              </a:solidFill>
              <a:latin typeface="Times New Roman"/>
            </a:endParaRPr>
          </a:p>
        </p:txBody>
      </p:sp>
      <p:sp>
        <p:nvSpPr>
          <p:cNvPr id="1" name="PlaceHolder 2"/>
          <p:cNvSpPr>
            <a:spLocks noGrp="1"/>
          </p:cNvSpPr>
          <p:nvPr>
            <p:ph type="ftr" idx="2"/>
          </p:nvPr>
        </p:nvSpPr>
        <p:spPr>
          <a:xfrm>
            <a:off x="3124080" y="6356520"/>
            <a:ext cx="2895120" cy="364680"/>
          </a:xfrm>
          <a:prstGeom prst="rect">
            <a:avLst/>
          </a:prstGeom>
          <a:noFill/>
          <a:ln w="0">
            <a:noFill/>
          </a:ln>
        </p:spPr>
        <p:txBody>
          <a:bodyPr anchor="ctr">
            <a:noAutofit/>
          </a:bodyPr>
          <a:lstStyle>
            <a:lvl1pPr indent="0" algn="ctr">
              <a:buNone/>
              <a:defRPr b="0" lang="es-ES" sz="1400" spc="-1" strike="noStrike">
                <a:solidFill>
                  <a:srgbClr val="000000"/>
                </a:solidFill>
                <a:latin typeface="Times New Roman"/>
              </a:defRPr>
            </a:lvl1pPr>
          </a:lstStyle>
          <a:p>
            <a:pPr indent="0" algn="ctr">
              <a:buNone/>
            </a:pPr>
            <a:r>
              <a:rPr b="0" lang="es-ES" sz="1400" spc="-1" strike="noStrike">
                <a:solidFill>
                  <a:srgbClr val="000000"/>
                </a:solidFill>
                <a:latin typeface="Times New Roman"/>
              </a:rPr>
              <a:t>&lt;pie de página&gt;</a:t>
            </a:r>
            <a:endParaRPr b="0" lang="es-ES" sz="1400" spc="-1" strike="noStrike">
              <a:solidFill>
                <a:srgbClr val="000000"/>
              </a:solidFill>
              <a:latin typeface="Times New Roman"/>
            </a:endParaRPr>
          </a:p>
        </p:txBody>
      </p:sp>
      <p:sp>
        <p:nvSpPr>
          <p:cNvPr id="2" name="PlaceHolder 3"/>
          <p:cNvSpPr>
            <a:spLocks noGrp="1"/>
          </p:cNvSpPr>
          <p:nvPr>
            <p:ph type="sldNum" idx="3"/>
          </p:nvPr>
        </p:nvSpPr>
        <p:spPr>
          <a:xfrm>
            <a:off x="6553080" y="6356520"/>
            <a:ext cx="2133360" cy="364680"/>
          </a:xfrm>
          <a:prstGeom prst="rect">
            <a:avLst/>
          </a:prstGeom>
          <a:noFill/>
          <a:ln w="0">
            <a:noFill/>
          </a:ln>
        </p:spPr>
        <p:txBody>
          <a:bodyPr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5CA9FAE7-643B-4382-9798-FC6F25864C59}" type="slidenum">
              <a:rPr b="0" lang="en-US" sz="1200" spc="-1" strike="noStrike">
                <a:solidFill>
                  <a:srgbClr val="8b8b8b"/>
                </a:solidFill>
                <a:latin typeface="Calibri"/>
              </a:rPr>
              <a:t>&lt;número&gt;</a:t>
            </a:fld>
            <a:endParaRPr b="0" lang="es-ES" sz="1200" spc="-1" strike="noStrike">
              <a:solidFill>
                <a:srgbClr val="000000"/>
              </a:solidFill>
              <a:latin typeface="Times New Roman"/>
            </a:endParaRPr>
          </a:p>
        </p:txBody>
      </p:sp>
      <p:sp>
        <p:nvSpPr>
          <p:cNvPr id="3" name="PlaceHolder 4"/>
          <p:cNvSpPr>
            <a:spLocks noGrp="1"/>
          </p:cNvSpPr>
          <p:nvPr>
            <p:ph type="title"/>
          </p:nvPr>
        </p:nvSpPr>
        <p:spPr>
          <a:xfrm>
            <a:off x="914400" y="410400"/>
            <a:ext cx="16458840" cy="171756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Pulse para editar el formato del texto de título</a:t>
            </a:r>
            <a:endParaRPr b="0" lang="en-US" sz="1800" spc="-1" strike="noStrike">
              <a:solidFill>
                <a:srgbClr val="000000"/>
              </a:solidFill>
              <a:latin typeface="Calibri"/>
            </a:endParaRPr>
          </a:p>
        </p:txBody>
      </p:sp>
      <p:sp>
        <p:nvSpPr>
          <p:cNvPr id="4" name="PlaceHolder 5"/>
          <p:cNvSpPr>
            <a:spLocks noGrp="1"/>
          </p:cNvSpPr>
          <p:nvPr>
            <p:ph type="body"/>
          </p:nvPr>
        </p:nvSpPr>
        <p:spPr>
          <a:xfrm>
            <a:off x="914400" y="2406960"/>
            <a:ext cx="16458840" cy="5965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Pulse para editar el formato de texto del esquema</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Segundo nivel del esquema</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Tercer nivel del esquema</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Cuarto nivel del esquema</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Quinto nivel del esquema</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Sexto nivel del esquema</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Séptimo nivel del esquema</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grpSp>
        <p:nvGrpSpPr>
          <p:cNvPr id="41" name="Group 2"/>
          <p:cNvGrpSpPr/>
          <p:nvPr/>
        </p:nvGrpSpPr>
        <p:grpSpPr>
          <a:xfrm>
            <a:off x="9933840" y="8737200"/>
            <a:ext cx="5745240" cy="2460240"/>
            <a:chOff x="9933840" y="8737200"/>
            <a:chExt cx="5745240" cy="2460240"/>
          </a:xfrm>
        </p:grpSpPr>
        <p:sp>
          <p:nvSpPr>
            <p:cNvPr id="42" name="Freeform 3"/>
            <p:cNvSpPr/>
            <p:nvPr/>
          </p:nvSpPr>
          <p:spPr>
            <a:xfrm>
              <a:off x="15612120" y="8737200"/>
              <a:ext cx="66960" cy="520560"/>
            </a:xfrm>
            <a:custGeom>
              <a:avLst/>
              <a:gdLst>
                <a:gd name="textAreaLeft" fmla="*/ 0 w 66960"/>
                <a:gd name="textAreaRight" fmla="*/ 67320 w 66960"/>
                <a:gd name="textAreaTop" fmla="*/ 0 h 520560"/>
                <a:gd name="textAreaBottom" fmla="*/ 520920 h 520560"/>
              </a:gdLst>
              <a:ahLst/>
              <a:rect l="textAreaLeft" t="textAreaTop" r="textAreaRight" b="textAreaBottom"/>
              <a:pathLst>
                <a:path w="20148" h="155999">
                  <a:moveTo>
                    <a:pt x="10074" y="0"/>
                  </a:moveTo>
                  <a:lnTo>
                    <a:pt x="10074" y="0"/>
                  </a:lnTo>
                  <a:cubicBezTo>
                    <a:pt x="20148" y="51512"/>
                    <a:pt x="20148" y="104488"/>
                    <a:pt x="10074" y="155999"/>
                  </a:cubicBezTo>
                  <a:cubicBezTo>
                    <a:pt x="0" y="104488"/>
                    <a:pt x="0" y="51512"/>
                    <a:pt x="10074" y="0"/>
                  </a:cubicBezTo>
                  <a:close/>
                </a:path>
              </a:pathLst>
            </a:custGeom>
            <a:solidFill>
              <a:srgbClr val="183263">
                <a:alpha val="10000"/>
              </a:srgbClr>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43" name="TextBox 4"/>
            <p:cNvSpPr/>
            <p:nvPr/>
          </p:nvSpPr>
          <p:spPr>
            <a:xfrm>
              <a:off x="9933840" y="8864640"/>
              <a:ext cx="2205360" cy="233280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pPr>
              <a:endParaRPr b="0" lang="en-US" sz="1800" spc="-1" strike="noStrike">
                <a:solidFill>
                  <a:srgbClr val="000000"/>
                </a:solidFill>
                <a:latin typeface="Calibri"/>
              </a:endParaRPr>
            </a:p>
          </p:txBody>
        </p:sp>
      </p:grpSp>
      <p:grpSp>
        <p:nvGrpSpPr>
          <p:cNvPr id="44" name="Group 5"/>
          <p:cNvGrpSpPr/>
          <p:nvPr/>
        </p:nvGrpSpPr>
        <p:grpSpPr>
          <a:xfrm>
            <a:off x="10994040" y="1452960"/>
            <a:ext cx="9396720" cy="7552440"/>
            <a:chOff x="10994040" y="1452960"/>
            <a:chExt cx="9396720" cy="7552440"/>
          </a:xfrm>
        </p:grpSpPr>
        <p:sp>
          <p:nvSpPr>
            <p:cNvPr id="45" name="Freeform 6"/>
            <p:cNvSpPr/>
            <p:nvPr/>
          </p:nvSpPr>
          <p:spPr>
            <a:xfrm>
              <a:off x="10994040" y="1452960"/>
              <a:ext cx="9396720" cy="5679360"/>
            </a:xfrm>
            <a:custGeom>
              <a:avLst/>
              <a:gdLst>
                <a:gd name="textAreaLeft" fmla="*/ 0 w 9396720"/>
                <a:gd name="textAreaRight" fmla="*/ 9397080 w 9396720"/>
                <a:gd name="textAreaTop" fmla="*/ 0 h 5679360"/>
                <a:gd name="textAreaBottom" fmla="*/ 5679720 h 5679360"/>
              </a:gdLst>
              <a:ahLst/>
              <a:rect l="textAreaLeft" t="textAreaTop" r="textAreaRight" b="textAreaBottom"/>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46" name="Freeform 7"/>
            <p:cNvSpPr/>
            <p:nvPr/>
          </p:nvSpPr>
          <p:spPr>
            <a:xfrm>
              <a:off x="10994040" y="7134480"/>
              <a:ext cx="9396720" cy="875520"/>
            </a:xfrm>
            <a:custGeom>
              <a:avLst/>
              <a:gdLst>
                <a:gd name="textAreaLeft" fmla="*/ 0 w 9396720"/>
                <a:gd name="textAreaRight" fmla="*/ 9397080 w 9396720"/>
                <a:gd name="textAreaTop" fmla="*/ 0 h 875520"/>
                <a:gd name="textAreaBottom" fmla="*/ 875880 h 875520"/>
              </a:gdLst>
              <a:ahLst/>
              <a:rect l="textAreaLeft" t="textAreaTop" r="textAreaRight" b="textAreaBottom"/>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47" name="Freeform 8"/>
            <p:cNvSpPr/>
            <p:nvPr/>
          </p:nvSpPr>
          <p:spPr>
            <a:xfrm>
              <a:off x="14051520" y="8010000"/>
              <a:ext cx="3278880" cy="995400"/>
            </a:xfrm>
            <a:custGeom>
              <a:avLst/>
              <a:gdLst>
                <a:gd name="textAreaLeft" fmla="*/ 0 w 3278880"/>
                <a:gd name="textAreaRight" fmla="*/ 3279240 w 3278880"/>
                <a:gd name="textAreaTop" fmla="*/ 0 h 995400"/>
                <a:gd name="textAreaBottom" fmla="*/ 995760 h 995400"/>
              </a:gdLst>
              <a:ahLst/>
              <a:rect l="textAreaLeft" t="textAreaTop" r="textAreaRight" b="textAreaBottom"/>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48" name="Freeform 9"/>
            <p:cNvSpPr/>
            <p:nvPr/>
          </p:nvSpPr>
          <p:spPr>
            <a:xfrm>
              <a:off x="11390400" y="1897200"/>
              <a:ext cx="8591040" cy="4826160"/>
            </a:xfrm>
            <a:custGeom>
              <a:avLst/>
              <a:gdLst>
                <a:gd name="textAreaLeft" fmla="*/ 0 w 8591040"/>
                <a:gd name="textAreaRight" fmla="*/ 8591400 w 8591040"/>
                <a:gd name="textAreaTop" fmla="*/ 0 h 4826160"/>
                <a:gd name="textAreaBottom" fmla="*/ 4826520 h 4826160"/>
              </a:gdLst>
              <a:ahLst/>
              <a:rect l="textAreaLeft" t="textAreaTop" r="textAreaRight" b="textAreaBottom"/>
              <a:pathLst>
                <a:path w="6827520" h="3835400">
                  <a:moveTo>
                    <a:pt x="0" y="0"/>
                  </a:moveTo>
                  <a:lnTo>
                    <a:pt x="6827520" y="0"/>
                  </a:lnTo>
                  <a:lnTo>
                    <a:pt x="6827520" y="3835400"/>
                  </a:lnTo>
                  <a:lnTo>
                    <a:pt x="0" y="38354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grpSp>
      <p:grpSp>
        <p:nvGrpSpPr>
          <p:cNvPr id="49" name="Group 10"/>
          <p:cNvGrpSpPr/>
          <p:nvPr/>
        </p:nvGrpSpPr>
        <p:grpSpPr>
          <a:xfrm>
            <a:off x="10173600" y="4913640"/>
            <a:ext cx="2063520" cy="4082760"/>
            <a:chOff x="10173600" y="4913640"/>
            <a:chExt cx="2063520" cy="4082760"/>
          </a:xfrm>
        </p:grpSpPr>
        <p:sp>
          <p:nvSpPr>
            <p:cNvPr id="50" name="Freeform 11"/>
            <p:cNvSpPr/>
            <p:nvPr/>
          </p:nvSpPr>
          <p:spPr>
            <a:xfrm>
              <a:off x="10215720" y="4933800"/>
              <a:ext cx="1979640" cy="4042440"/>
            </a:xfrm>
            <a:custGeom>
              <a:avLst/>
              <a:gdLst>
                <a:gd name="textAreaLeft" fmla="*/ 0 w 1979640"/>
                <a:gd name="textAreaRight" fmla="*/ 1980000 w 1979640"/>
                <a:gd name="textAreaTop" fmla="*/ 0 h 4042440"/>
                <a:gd name="textAreaBottom" fmla="*/ 4042800 h 4042440"/>
              </a:gdLst>
              <a:ahLst/>
              <a:rect l="textAreaLeft" t="textAreaTop" r="textAreaRight" b="textAreaBottom"/>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51" name="Freeform 12"/>
            <p:cNvSpPr/>
            <p:nvPr/>
          </p:nvSpPr>
          <p:spPr>
            <a:xfrm>
              <a:off x="10319760" y="5036760"/>
              <a:ext cx="1773360" cy="3841560"/>
            </a:xfrm>
            <a:custGeom>
              <a:avLst/>
              <a:gdLst>
                <a:gd name="textAreaLeft" fmla="*/ 0 w 1773360"/>
                <a:gd name="textAreaRight" fmla="*/ 1773720 w 1773360"/>
                <a:gd name="textAreaTop" fmla="*/ 0 h 3841560"/>
                <a:gd name="textAreaBottom" fmla="*/ 3841920 h 3841560"/>
              </a:gdLst>
              <a:ahLst/>
              <a:rect l="textAreaLeft" t="textAreaTop" r="textAreaRight" b="textAreaBottom"/>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0">
              <a:blip r:embed="rId2"/>
              <a:srcRect/>
              <a:stretch/>
            </a:blip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52" name="Freeform 13"/>
            <p:cNvSpPr/>
            <p:nvPr/>
          </p:nvSpPr>
          <p:spPr>
            <a:xfrm>
              <a:off x="11057040" y="5069880"/>
              <a:ext cx="273600" cy="33480"/>
            </a:xfrm>
            <a:custGeom>
              <a:avLst/>
              <a:gdLst>
                <a:gd name="textAreaLeft" fmla="*/ 0 w 273600"/>
                <a:gd name="textAreaRight" fmla="*/ 273960 w 273600"/>
                <a:gd name="textAreaTop" fmla="*/ 0 h 33480"/>
                <a:gd name="textAreaBottom" fmla="*/ 33840 h 33480"/>
              </a:gdLst>
              <a:ahLst/>
              <a:rect l="textAreaLeft" t="textAreaTop" r="textAreaRight" b="textAreaBottom"/>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w="0">
              <a:noFill/>
            </a:ln>
          </p:spPr>
          <p:style>
            <a:lnRef idx="0"/>
            <a:fillRef idx="0"/>
            <a:effectRef idx="0"/>
            <a:fontRef idx="minor"/>
          </p:style>
          <p:txBody>
            <a:bodyPr lIns="90000" rIns="90000" tIns="90000" bIns="90000" anchor="t">
              <a:noAutofit/>
            </a:bodyPr>
            <a:p>
              <a:endParaRPr b="0" lang="es-ES" sz="1800" spc="-1" strike="noStrike">
                <a:solidFill>
                  <a:srgbClr val="000000"/>
                </a:solidFill>
                <a:latin typeface="Arial"/>
              </a:endParaRPr>
            </a:p>
          </p:txBody>
        </p:sp>
        <p:sp>
          <p:nvSpPr>
            <p:cNvPr id="53" name="Freeform 14"/>
            <p:cNvSpPr/>
            <p:nvPr/>
          </p:nvSpPr>
          <p:spPr>
            <a:xfrm>
              <a:off x="11417040" y="5061960"/>
              <a:ext cx="52200" cy="49680"/>
            </a:xfrm>
            <a:custGeom>
              <a:avLst/>
              <a:gdLst>
                <a:gd name="textAreaLeft" fmla="*/ 0 w 52200"/>
                <a:gd name="textAreaRight" fmla="*/ 52560 w 52200"/>
                <a:gd name="textAreaTop" fmla="*/ 0 h 49680"/>
                <a:gd name="textAreaBottom" fmla="*/ 50040 h 49680"/>
              </a:gdLst>
              <a:ahLst/>
              <a:rect l="textAreaLeft" t="textAreaTop" r="textAreaRight" b="textAreaBottom"/>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w="0">
              <a:noFill/>
            </a:ln>
          </p:spPr>
          <p:style>
            <a:lnRef idx="0"/>
            <a:fillRef idx="0"/>
            <a:effectRef idx="0"/>
            <a:fontRef idx="minor"/>
          </p:style>
          <p:txBody>
            <a:bodyPr lIns="90000" rIns="90000" tIns="90000" bIns="90000" anchor="t">
              <a:noAutofit/>
            </a:bodyPr>
            <a:p>
              <a:endParaRPr b="0" lang="es-ES" sz="1800" spc="-1" strike="noStrike">
                <a:solidFill>
                  <a:srgbClr val="000000"/>
                </a:solidFill>
                <a:latin typeface="Arial"/>
              </a:endParaRPr>
            </a:p>
          </p:txBody>
        </p:sp>
        <p:sp>
          <p:nvSpPr>
            <p:cNvPr id="54" name="Freeform 15"/>
            <p:cNvSpPr/>
            <p:nvPr/>
          </p:nvSpPr>
          <p:spPr>
            <a:xfrm>
              <a:off x="10173600" y="5454000"/>
              <a:ext cx="21600" cy="167760"/>
            </a:xfrm>
            <a:custGeom>
              <a:avLst/>
              <a:gdLst>
                <a:gd name="textAreaLeft" fmla="*/ 0 w 21600"/>
                <a:gd name="textAreaRight" fmla="*/ 21960 w 21600"/>
                <a:gd name="textAreaTop" fmla="*/ 0 h 167760"/>
                <a:gd name="textAreaBottom" fmla="*/ 168120 h 167760"/>
              </a:gdLst>
              <a:ahLst/>
              <a:rect l="textAreaLeft" t="textAreaTop" r="textAreaRight" b="textAreaBottom"/>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w="0">
              <a:noFill/>
            </a:ln>
          </p:spPr>
          <p:style>
            <a:lnRef idx="0"/>
            <a:fillRef idx="0"/>
            <a:effectRef idx="0"/>
            <a:fontRef idx="minor"/>
          </p:style>
          <p:txBody>
            <a:bodyPr lIns="90000" rIns="90000" tIns="90000" bIns="90000" anchor="t">
              <a:noAutofit/>
            </a:bodyPr>
            <a:p>
              <a:endParaRPr b="0" lang="es-ES" sz="1800" spc="-1" strike="noStrike">
                <a:solidFill>
                  <a:srgbClr val="ffffff"/>
                </a:solidFill>
                <a:latin typeface="Arial"/>
              </a:endParaRPr>
            </a:p>
          </p:txBody>
        </p:sp>
        <p:sp>
          <p:nvSpPr>
            <p:cNvPr id="55" name="Freeform 16"/>
            <p:cNvSpPr/>
            <p:nvPr/>
          </p:nvSpPr>
          <p:spPr>
            <a:xfrm>
              <a:off x="10173600" y="5747040"/>
              <a:ext cx="21600" cy="302760"/>
            </a:xfrm>
            <a:custGeom>
              <a:avLst/>
              <a:gdLst>
                <a:gd name="textAreaLeft" fmla="*/ 0 w 21600"/>
                <a:gd name="textAreaRight" fmla="*/ 21960 w 21600"/>
                <a:gd name="textAreaTop" fmla="*/ 0 h 302760"/>
                <a:gd name="textAreaBottom" fmla="*/ 303120 h 302760"/>
              </a:gdLst>
              <a:ahLst/>
              <a:rect l="textAreaLeft" t="textAreaTop" r="textAreaRight" b="textAreaBottom"/>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56" name="Freeform 17"/>
            <p:cNvSpPr/>
            <p:nvPr/>
          </p:nvSpPr>
          <p:spPr>
            <a:xfrm>
              <a:off x="10173600" y="6116400"/>
              <a:ext cx="21600" cy="303840"/>
            </a:xfrm>
            <a:custGeom>
              <a:avLst/>
              <a:gdLst>
                <a:gd name="textAreaLeft" fmla="*/ 0 w 21600"/>
                <a:gd name="textAreaRight" fmla="*/ 21960 w 21600"/>
                <a:gd name="textAreaTop" fmla="*/ 0 h 303840"/>
                <a:gd name="textAreaBottom" fmla="*/ 304200 h 303840"/>
              </a:gdLst>
              <a:ahLst/>
              <a:rect l="textAreaLeft" t="textAreaTop" r="textAreaRight" b="textAreaBottom"/>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57" name="Freeform 18"/>
            <p:cNvSpPr/>
            <p:nvPr/>
          </p:nvSpPr>
          <p:spPr>
            <a:xfrm>
              <a:off x="12215520" y="5847120"/>
              <a:ext cx="21600" cy="486720"/>
            </a:xfrm>
            <a:custGeom>
              <a:avLst/>
              <a:gdLst>
                <a:gd name="textAreaLeft" fmla="*/ 0 w 21600"/>
                <a:gd name="textAreaRight" fmla="*/ 21960 w 21600"/>
                <a:gd name="textAreaTop" fmla="*/ 0 h 486720"/>
                <a:gd name="textAreaBottom" fmla="*/ 487080 h 486720"/>
              </a:gdLst>
              <a:ahLst/>
              <a:rect l="textAreaLeft" t="textAreaTop" r="textAreaRight" b="textAreaBottom"/>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58" name="Freeform 19"/>
            <p:cNvSpPr/>
            <p:nvPr/>
          </p:nvSpPr>
          <p:spPr>
            <a:xfrm>
              <a:off x="10195560" y="4913640"/>
              <a:ext cx="2019600" cy="4082760"/>
            </a:xfrm>
            <a:custGeom>
              <a:avLst/>
              <a:gdLst>
                <a:gd name="textAreaLeft" fmla="*/ 0 w 2019600"/>
                <a:gd name="textAreaRight" fmla="*/ 2019960 w 2019600"/>
                <a:gd name="textAreaTop" fmla="*/ 0 h 4082760"/>
                <a:gd name="textAreaBottom" fmla="*/ 4083120 h 4082760"/>
              </a:gdLst>
              <a:ahLst/>
              <a:rect l="textAreaLeft" t="textAreaTop" r="textAreaRight" b="textAreaBottom"/>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grpSp>
      <p:grpSp>
        <p:nvGrpSpPr>
          <p:cNvPr id="59" name="Group 20"/>
          <p:cNvGrpSpPr/>
          <p:nvPr/>
        </p:nvGrpSpPr>
        <p:grpSpPr>
          <a:xfrm>
            <a:off x="903600" y="3979080"/>
            <a:ext cx="8567640" cy="1842840"/>
            <a:chOff x="903600" y="3979080"/>
            <a:chExt cx="8567640" cy="1842840"/>
          </a:xfrm>
        </p:grpSpPr>
        <p:sp>
          <p:nvSpPr>
            <p:cNvPr id="60" name="TextBox 21"/>
            <p:cNvSpPr/>
            <p:nvPr/>
          </p:nvSpPr>
          <p:spPr>
            <a:xfrm>
              <a:off x="903600" y="3979080"/>
              <a:ext cx="8126280" cy="1453320"/>
            </a:xfrm>
            <a:prstGeom prst="rect">
              <a:avLst/>
            </a:prstGeom>
            <a:noFill/>
            <a:ln w="0">
              <a:noFill/>
            </a:ln>
          </p:spPr>
          <p:style>
            <a:lnRef idx="0"/>
            <a:fillRef idx="0"/>
            <a:effectRef idx="0"/>
            <a:fontRef idx="minor"/>
          </p:style>
          <p:txBody>
            <a:bodyPr lIns="0" rIns="0" tIns="0" bIns="0" anchor="t">
              <a:spAutoFit/>
            </a:bodyPr>
            <a:p>
              <a:pPr>
                <a:lnSpc>
                  <a:spcPts val="11441"/>
                </a:lnSpc>
              </a:pPr>
              <a:r>
                <a:rPr b="0" lang="en-US" sz="9690" spc="-58" strike="noStrike">
                  <a:solidFill>
                    <a:srgbClr val="000000"/>
                  </a:solidFill>
                  <a:latin typeface="TAN Headline"/>
                </a:rPr>
                <a:t>INFLUWEB</a:t>
              </a:r>
              <a:endParaRPr b="0" lang="es-ES" sz="9690" spc="-1" strike="noStrike">
                <a:solidFill>
                  <a:srgbClr val="000000"/>
                </a:solidFill>
                <a:latin typeface="Arial"/>
              </a:endParaRPr>
            </a:p>
          </p:txBody>
        </p:sp>
        <p:sp>
          <p:nvSpPr>
            <p:cNvPr id="61" name="TextBox 22"/>
            <p:cNvSpPr/>
            <p:nvPr/>
          </p:nvSpPr>
          <p:spPr>
            <a:xfrm>
              <a:off x="903600" y="5530320"/>
              <a:ext cx="8567640" cy="291600"/>
            </a:xfrm>
            <a:prstGeom prst="rect">
              <a:avLst/>
            </a:prstGeom>
            <a:noFill/>
            <a:ln w="0">
              <a:noFill/>
            </a:ln>
          </p:spPr>
          <p:style>
            <a:lnRef idx="0"/>
            <a:fillRef idx="0"/>
            <a:effectRef idx="0"/>
            <a:fontRef idx="minor"/>
          </p:style>
          <p:txBody>
            <a:bodyPr lIns="0" rIns="0" tIns="0" bIns="0" anchor="t">
              <a:spAutoFit/>
            </a:bodyPr>
            <a:p>
              <a:pPr>
                <a:lnSpc>
                  <a:spcPts val="2293"/>
                </a:lnSpc>
              </a:pPr>
              <a:r>
                <a:rPr b="0" lang="en-US" sz="2520" spc="505" strike="noStrike">
                  <a:solidFill>
                    <a:srgbClr val="000000"/>
                  </a:solidFill>
                  <a:latin typeface="Montserrat Extra-Bold"/>
                </a:rPr>
                <a:t>SERGIO, ALEJANDRO E IVAN</a:t>
              </a:r>
              <a:endParaRPr b="0" lang="es-ES" sz="252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112" name="TextBox 2"/>
          <p:cNvSpPr/>
          <p:nvPr/>
        </p:nvSpPr>
        <p:spPr>
          <a:xfrm>
            <a:off x="1028880" y="461052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Análisis DAFO</a:t>
            </a:r>
            <a:endParaRPr b="0" lang="es-ES" sz="4400" spc="-1" strike="noStrike">
              <a:solidFill>
                <a:srgbClr val="000000"/>
              </a:solidFill>
              <a:latin typeface="Arial"/>
            </a:endParaRPr>
          </a:p>
        </p:txBody>
      </p:sp>
      <p:sp>
        <p:nvSpPr>
          <p:cNvPr id="113" name="TextBox 3"/>
          <p:cNvSpPr/>
          <p:nvPr/>
        </p:nvSpPr>
        <p:spPr>
          <a:xfrm>
            <a:off x="511200" y="6480000"/>
            <a:ext cx="8308800" cy="3220920"/>
          </a:xfrm>
          <a:prstGeom prst="rect">
            <a:avLst/>
          </a:prstGeom>
          <a:noFill/>
          <a:ln w="0">
            <a:noFill/>
          </a:ln>
        </p:spPr>
        <p:style>
          <a:lnRef idx="0"/>
          <a:fillRef idx="0"/>
          <a:effectRef idx="0"/>
          <a:fontRef idx="minor"/>
        </p:style>
        <p:txBody>
          <a:bodyPr lIns="0" rIns="0" tIns="0" bIns="0" anchor="t">
            <a:spAutoFit/>
          </a:bodyPr>
          <a:p>
            <a:r>
              <a:rPr b="0" lang="en-US" sz="2350" spc="-1" strike="noStrike">
                <a:solidFill>
                  <a:srgbClr val="000000"/>
                </a:solidFill>
                <a:latin typeface="Prompt Light Bold"/>
              </a:rPr>
              <a:t>Fortalezas:</a:t>
            </a:r>
            <a:endParaRPr b="1" lang="es-ES" sz="2350" spc="-1" strike="noStrike">
              <a:solidFill>
                <a:srgbClr val="000000"/>
              </a:solidFill>
              <a:latin typeface="Calibri"/>
            </a:endParaRPr>
          </a:p>
          <a:p>
            <a:r>
              <a:rPr b="0" lang="en-US" sz="2350" spc="-1" strike="noStrike">
                <a:solidFill>
                  <a:srgbClr val="000000"/>
                </a:solidFill>
                <a:latin typeface="Bahnschrift Light"/>
              </a:rPr>
              <a:t>- Amplia selección de productos para satisfacer diversas necesidades.</a:t>
            </a:r>
            <a:endParaRPr b="0" lang="es-ES" sz="2350" spc="-1" strike="noStrike">
              <a:solidFill>
                <a:srgbClr val="000000"/>
              </a:solidFill>
              <a:latin typeface="Calibri"/>
            </a:endParaRPr>
          </a:p>
          <a:p>
            <a:r>
              <a:rPr b="0" lang="en-US" sz="2350" spc="-1" strike="noStrike">
                <a:solidFill>
                  <a:srgbClr val="000000"/>
                </a:solidFill>
                <a:latin typeface="Bahnschrift Light"/>
              </a:rPr>
              <a:t>- Plataforma de comercio electrónico estable y confiable.</a:t>
            </a:r>
            <a:endParaRPr b="0" lang="es-ES" sz="2350" spc="-1" strike="noStrike">
              <a:solidFill>
                <a:srgbClr val="000000"/>
              </a:solidFill>
              <a:latin typeface="Calibri"/>
            </a:endParaRPr>
          </a:p>
          <a:p>
            <a:r>
              <a:rPr b="0" lang="en-US" sz="2350" spc="-1" strike="noStrike">
                <a:solidFill>
                  <a:srgbClr val="000000"/>
                </a:solidFill>
                <a:latin typeface="Bahnschrift Light"/>
              </a:rPr>
              <a:t>- Equipo de desarrollo experimentado y altamente capacitado.</a:t>
            </a:r>
            <a:endParaRPr b="0" lang="es-ES" sz="2350" spc="-1" strike="noStrike">
              <a:solidFill>
                <a:srgbClr val="000000"/>
              </a:solidFill>
              <a:latin typeface="Calibri"/>
            </a:endParaRPr>
          </a:p>
          <a:p>
            <a:r>
              <a:rPr b="0" lang="en-US" sz="2350" spc="-1" strike="noStrike">
                <a:solidFill>
                  <a:srgbClr val="000000"/>
                </a:solidFill>
                <a:latin typeface="Bahnschrift Light"/>
              </a:rPr>
              <a:t>- Estrategias de marketing efectivas y presencia en redes sociales.</a:t>
            </a:r>
            <a:endParaRPr b="0" lang="es-ES" sz="2350" spc="-1" strike="noStrike">
              <a:solidFill>
                <a:srgbClr val="000000"/>
              </a:solidFill>
              <a:latin typeface="Calibri"/>
            </a:endParaRPr>
          </a:p>
          <a:p>
            <a:r>
              <a:rPr b="0" lang="en-US" sz="2350" spc="-1" strike="noStrike">
                <a:solidFill>
                  <a:srgbClr val="000000"/>
                </a:solidFill>
                <a:latin typeface="Bahnschrift Light"/>
              </a:rPr>
              <a:t>- Buena reputación y retroalimentación positiva de los clientes existentes.</a:t>
            </a:r>
            <a:endParaRPr b="0" lang="es-ES" sz="2350" spc="-1" strike="noStrike">
              <a:solidFill>
                <a:srgbClr val="000000"/>
              </a:solidFill>
              <a:latin typeface="Calibri"/>
            </a:endParaRPr>
          </a:p>
        </p:txBody>
      </p:sp>
      <p:sp>
        <p:nvSpPr>
          <p:cNvPr id="114" name="TextBox 1"/>
          <p:cNvSpPr/>
          <p:nvPr/>
        </p:nvSpPr>
        <p:spPr>
          <a:xfrm>
            <a:off x="511200" y="555480"/>
            <a:ext cx="8308800" cy="2504520"/>
          </a:xfrm>
          <a:prstGeom prst="rect">
            <a:avLst/>
          </a:prstGeom>
          <a:noFill/>
          <a:ln w="0">
            <a:noFill/>
          </a:ln>
        </p:spPr>
        <p:style>
          <a:lnRef idx="0"/>
          <a:fillRef idx="0"/>
          <a:effectRef idx="0"/>
          <a:fontRef idx="minor"/>
        </p:style>
        <p:txBody>
          <a:bodyPr lIns="0" rIns="0" tIns="0" bIns="0" anchor="t">
            <a:spAutoFit/>
          </a:bodyPr>
          <a:p>
            <a:r>
              <a:rPr b="0" lang="en-US" sz="2350" spc="-1" strike="noStrike">
                <a:solidFill>
                  <a:srgbClr val="000000"/>
                </a:solidFill>
                <a:latin typeface="Prompt Light Bold"/>
              </a:rPr>
              <a:t>Debilidades</a:t>
            </a:r>
            <a:r>
              <a:rPr b="1" lang="en-US" sz="2350" spc="-1" strike="noStrike">
                <a:solidFill>
                  <a:srgbClr val="000000"/>
                </a:solidFill>
                <a:latin typeface="Calibri"/>
              </a:rPr>
              <a:t>:</a:t>
            </a:r>
            <a:endParaRPr b="0" lang="es-ES" sz="2350" spc="-1" strike="noStrike">
              <a:solidFill>
                <a:srgbClr val="000000"/>
              </a:solidFill>
              <a:latin typeface="Arial"/>
            </a:endParaRPr>
          </a:p>
          <a:p>
            <a:r>
              <a:rPr b="0" lang="en-US" sz="2350" spc="-1" strike="noStrike">
                <a:solidFill>
                  <a:srgbClr val="000000"/>
                </a:solidFill>
                <a:latin typeface="Bahnschrift Light"/>
              </a:rPr>
              <a:t>- Competencia fuerte en el mercado de comercio electrónico.</a:t>
            </a:r>
            <a:endParaRPr b="0" lang="es-ES" sz="2350" spc="-1" strike="noStrike">
              <a:solidFill>
                <a:srgbClr val="000000"/>
              </a:solidFill>
              <a:latin typeface="Arial"/>
            </a:endParaRPr>
          </a:p>
          <a:p>
            <a:r>
              <a:rPr b="0" lang="en-US" sz="2350" spc="-1" strike="noStrike">
                <a:solidFill>
                  <a:srgbClr val="000000"/>
                </a:solidFill>
                <a:latin typeface="Bahnschrift Light"/>
              </a:rPr>
              <a:t>- Limitaciones presupuestarias para la promoción y publicidad.</a:t>
            </a:r>
            <a:endParaRPr b="0" lang="es-ES" sz="2350" spc="-1" strike="noStrike">
              <a:solidFill>
                <a:srgbClr val="000000"/>
              </a:solidFill>
              <a:latin typeface="Arial"/>
            </a:endParaRPr>
          </a:p>
          <a:p>
            <a:r>
              <a:rPr b="0" lang="en-US" sz="2350" spc="-1" strike="noStrike">
                <a:solidFill>
                  <a:srgbClr val="000000"/>
                </a:solidFill>
                <a:latin typeface="Bahnschrift Light"/>
              </a:rPr>
              <a:t>- Logística de entrega y gestión de inventario aún en desarrollo.</a:t>
            </a:r>
            <a:endParaRPr b="0" lang="es-ES" sz="2350" spc="-1" strike="noStrike">
              <a:solidFill>
                <a:srgbClr val="000000"/>
              </a:solidFill>
              <a:latin typeface="Arial"/>
            </a:endParaRPr>
          </a:p>
          <a:p>
            <a:r>
              <a:rPr b="0" lang="en-US" sz="2350" spc="-1" strike="noStrike">
                <a:solidFill>
                  <a:srgbClr val="000000"/>
                </a:solidFill>
                <a:latin typeface="Bahnschrift Light"/>
              </a:rPr>
              <a:t>- Falta de experiencia en la expansión internacional</a:t>
            </a:r>
            <a:r>
              <a:rPr b="0" lang="en-US" sz="2350" spc="-1" strike="noStrike">
                <a:solidFill>
                  <a:srgbClr val="000000"/>
                </a:solidFill>
                <a:latin typeface="Bahnschrift Light Condensed"/>
              </a:rPr>
              <a:t>.</a:t>
            </a:r>
            <a:endParaRPr b="0" lang="es-ES" sz="2350" spc="-1" strike="noStrike">
              <a:solidFill>
                <a:srgbClr val="000000"/>
              </a:solidFill>
              <a:latin typeface="Arial"/>
            </a:endParaRPr>
          </a:p>
        </p:txBody>
      </p:sp>
      <p:sp>
        <p:nvSpPr>
          <p:cNvPr id="115" name="TextBox 13"/>
          <p:cNvSpPr/>
          <p:nvPr/>
        </p:nvSpPr>
        <p:spPr>
          <a:xfrm>
            <a:off x="10620000" y="720000"/>
            <a:ext cx="7020000" cy="3220920"/>
          </a:xfrm>
          <a:prstGeom prst="rect">
            <a:avLst/>
          </a:prstGeom>
          <a:noFill/>
          <a:ln w="0">
            <a:noFill/>
          </a:ln>
        </p:spPr>
        <p:style>
          <a:lnRef idx="0"/>
          <a:fillRef idx="0"/>
          <a:effectRef idx="0"/>
          <a:fontRef idx="minor"/>
        </p:style>
        <p:txBody>
          <a:bodyPr lIns="0" rIns="0" tIns="0" bIns="0" anchor="t">
            <a:spAutoFit/>
          </a:bodyPr>
          <a:p>
            <a:r>
              <a:rPr b="1" lang="en-US" sz="2350" spc="-1" strike="noStrike">
                <a:solidFill>
                  <a:srgbClr val="000000"/>
                </a:solidFill>
                <a:latin typeface="Prompli"/>
              </a:rPr>
              <a:t>Amenazas:</a:t>
            </a:r>
            <a:endParaRPr b="1" lang="es-ES" sz="2350" spc="-1" strike="noStrike">
              <a:solidFill>
                <a:srgbClr val="000000"/>
              </a:solidFill>
              <a:latin typeface="Arial"/>
            </a:endParaRPr>
          </a:p>
          <a:p>
            <a:r>
              <a:rPr b="0" lang="en-US" sz="2350" spc="-1" strike="noStrike">
                <a:solidFill>
                  <a:srgbClr val="000000"/>
                </a:solidFill>
                <a:latin typeface="Bahnschrift Light"/>
              </a:rPr>
              <a:t>- Competidores establecidos con fuertes estrategias de marketing y lealtad de clientes.</a:t>
            </a:r>
            <a:endParaRPr b="0" lang="es-ES" sz="2350" spc="-1" strike="noStrike">
              <a:solidFill>
                <a:srgbClr val="000000"/>
              </a:solidFill>
              <a:latin typeface="Arial"/>
            </a:endParaRPr>
          </a:p>
          <a:p>
            <a:r>
              <a:rPr b="0" lang="en-US" sz="2350" spc="-1" strike="noStrike">
                <a:solidFill>
                  <a:srgbClr val="000000"/>
                </a:solidFill>
                <a:latin typeface="Bahnschrift Light"/>
              </a:rPr>
              <a:t>- Cambios en las regulaciones y leyes comerciales que podrían afectar las operaciones.</a:t>
            </a:r>
            <a:endParaRPr b="0" lang="es-ES" sz="2350" spc="-1" strike="noStrike">
              <a:solidFill>
                <a:srgbClr val="000000"/>
              </a:solidFill>
              <a:latin typeface="Arial"/>
            </a:endParaRPr>
          </a:p>
          <a:p>
            <a:r>
              <a:rPr b="0" lang="en-US" sz="2350" spc="-1" strike="noStrike">
                <a:solidFill>
                  <a:srgbClr val="000000"/>
                </a:solidFill>
                <a:latin typeface="Bahnschrift Light"/>
              </a:rPr>
              <a:t>- Riesgo de ciberataques y robo de datos de clientes.</a:t>
            </a:r>
            <a:endParaRPr b="0" lang="es-ES" sz="2350" spc="-1" strike="noStrike">
              <a:solidFill>
                <a:srgbClr val="000000"/>
              </a:solidFill>
              <a:latin typeface="Arial"/>
            </a:endParaRPr>
          </a:p>
          <a:p>
            <a:r>
              <a:rPr b="0" lang="en-US" sz="2350" spc="-1" strike="noStrike">
                <a:solidFill>
                  <a:srgbClr val="000000"/>
                </a:solidFill>
                <a:latin typeface="Bahnschrift Light"/>
              </a:rPr>
              <a:t>- Cambios en las preferencias y comportamientos de los consumidores.</a:t>
            </a:r>
            <a:endParaRPr b="0" lang="es-ES" sz="2350" spc="-1" strike="noStrike">
              <a:solidFill>
                <a:srgbClr val="000000"/>
              </a:solidFill>
              <a:latin typeface="Arial"/>
            </a:endParaRPr>
          </a:p>
        </p:txBody>
      </p:sp>
      <p:sp>
        <p:nvSpPr>
          <p:cNvPr id="116" name="TextBox 14"/>
          <p:cNvSpPr/>
          <p:nvPr/>
        </p:nvSpPr>
        <p:spPr>
          <a:xfrm>
            <a:off x="10244520" y="6497280"/>
            <a:ext cx="7395480" cy="3578040"/>
          </a:xfrm>
          <a:prstGeom prst="rect">
            <a:avLst/>
          </a:prstGeom>
          <a:noFill/>
          <a:ln w="0">
            <a:noFill/>
          </a:ln>
        </p:spPr>
        <p:style>
          <a:lnRef idx="0"/>
          <a:fillRef idx="0"/>
          <a:effectRef idx="0"/>
          <a:fontRef idx="minor"/>
        </p:style>
        <p:txBody>
          <a:bodyPr lIns="0" rIns="0" tIns="0" bIns="0" anchor="t">
            <a:spAutoFit/>
          </a:bodyPr>
          <a:p>
            <a:pPr>
              <a:lnSpc>
                <a:spcPct val="100000"/>
              </a:lnSpc>
            </a:pPr>
            <a:r>
              <a:rPr b="1" lang="en-US" sz="2350" spc="-1" strike="noStrike">
                <a:solidFill>
                  <a:srgbClr val="000000"/>
                </a:solidFill>
                <a:latin typeface="Prompli"/>
              </a:rPr>
              <a:t>Oportunidades:</a:t>
            </a:r>
            <a:endParaRPr b="1" lang="es-ES" sz="2350" spc="-1" strike="noStrike">
              <a:solidFill>
                <a:srgbClr val="000000"/>
              </a:solidFill>
              <a:latin typeface="Arial"/>
            </a:endParaRPr>
          </a:p>
          <a:p>
            <a:r>
              <a:rPr b="1" lang="en-US" sz="1200" spc="-1" strike="noStrike">
                <a:solidFill>
                  <a:srgbClr val="000000"/>
                </a:solidFill>
                <a:latin typeface="Arial"/>
              </a:rPr>
              <a:t>- </a:t>
            </a:r>
            <a:r>
              <a:rPr b="0" lang="en-US" sz="2350" spc="-1" strike="noStrike">
                <a:solidFill>
                  <a:srgbClr val="000000"/>
                </a:solidFill>
                <a:latin typeface="Bahnschrift Light"/>
              </a:rPr>
              <a:t>Crecimiento constante del comercio electrónico y el cambio hacia compras en línea.</a:t>
            </a:r>
            <a:endParaRPr b="0" lang="es-ES" sz="2350" spc="-1" strike="noStrike">
              <a:solidFill>
                <a:srgbClr val="000000"/>
              </a:solidFill>
              <a:latin typeface="Arial"/>
            </a:endParaRPr>
          </a:p>
          <a:p>
            <a:r>
              <a:rPr b="0" lang="en-US" sz="2350" spc="-1" strike="noStrike">
                <a:solidFill>
                  <a:srgbClr val="000000"/>
                </a:solidFill>
                <a:latin typeface="Bahnschrift Light"/>
              </a:rPr>
              <a:t>- Posibilidad de expandir la oferta de productos y diversificar el negocio.</a:t>
            </a:r>
            <a:endParaRPr b="0" lang="es-ES" sz="2350" spc="-1" strike="noStrike">
              <a:solidFill>
                <a:srgbClr val="000000"/>
              </a:solidFill>
              <a:latin typeface="Arial"/>
            </a:endParaRPr>
          </a:p>
          <a:p>
            <a:r>
              <a:rPr b="0" lang="en-US" sz="2350" spc="-1" strike="noStrike">
                <a:solidFill>
                  <a:srgbClr val="000000"/>
                </a:solidFill>
                <a:latin typeface="Bahnschrift Light"/>
              </a:rPr>
              <a:t>- Colaboración con influencers y bloggers para aumentar la visibilidad de la marca.</a:t>
            </a:r>
            <a:endParaRPr b="0" lang="es-ES" sz="2350" spc="-1" strike="noStrike">
              <a:solidFill>
                <a:srgbClr val="000000"/>
              </a:solidFill>
              <a:latin typeface="Arial"/>
            </a:endParaRPr>
          </a:p>
          <a:p>
            <a:r>
              <a:rPr b="0" lang="en-US" sz="2350" spc="-1" strike="noStrike">
                <a:solidFill>
                  <a:srgbClr val="000000"/>
                </a:solidFill>
                <a:latin typeface="Bahnschrift Light"/>
              </a:rPr>
              <a:t>- Explorar nuevos mercados internacionales y aumentar las ventas globales gracias al multilenguaje del sitio web.</a:t>
            </a:r>
            <a:endParaRPr b="0" lang="es-ES" sz="2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117" name="TextBox 2"/>
          <p:cNvSpPr/>
          <p:nvPr/>
        </p:nvSpPr>
        <p:spPr>
          <a:xfrm>
            <a:off x="1028880" y="461052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Futuras versiones</a:t>
            </a:r>
            <a:endParaRPr b="0" lang="es-ES" sz="4400" spc="-1" strike="noStrike">
              <a:solidFill>
                <a:srgbClr val="000000"/>
              </a:solidFill>
              <a:latin typeface="Arial"/>
            </a:endParaRPr>
          </a:p>
        </p:txBody>
      </p:sp>
      <p:sp>
        <p:nvSpPr>
          <p:cNvPr id="118" name="TextBox 3"/>
          <p:cNvSpPr/>
          <p:nvPr/>
        </p:nvSpPr>
        <p:spPr>
          <a:xfrm>
            <a:off x="8949960" y="3420000"/>
            <a:ext cx="8308800" cy="3935880"/>
          </a:xfrm>
          <a:prstGeom prst="rect">
            <a:avLst/>
          </a:prstGeom>
          <a:noFill/>
          <a:ln w="0">
            <a:noFill/>
          </a:ln>
        </p:spPr>
        <p:style>
          <a:lnRef idx="0"/>
          <a:fillRef idx="0"/>
          <a:effectRef idx="0"/>
          <a:fontRef idx="minor"/>
        </p:style>
        <p:txBody>
          <a:bodyPr lIns="0" rIns="0" tIns="0" bIns="0" anchor="t">
            <a:spAutoFit/>
          </a:bodyPr>
          <a:p>
            <a:r>
              <a:rPr b="0" lang="en-US" sz="2350" spc="-1" strike="noStrike">
                <a:solidFill>
                  <a:srgbClr val="000000"/>
                </a:solidFill>
                <a:latin typeface="Prompt Light"/>
              </a:rPr>
              <a:t>Para el futuro nos gustaría implementar los siguientes cambios:</a:t>
            </a:r>
            <a:endParaRPr b="0" lang="es-ES" sz="2350" spc="-1" strike="noStrike">
              <a:solidFill>
                <a:srgbClr val="000000"/>
              </a:solidFill>
              <a:latin typeface="Arial"/>
              <a:ea typeface=""/>
            </a:endParaRPr>
          </a:p>
          <a:p>
            <a:endParaRPr b="0" lang="es-ES" sz="2350" spc="-1" strike="noStrike">
              <a:solidFill>
                <a:srgbClr val="000000"/>
              </a:solidFill>
              <a:latin typeface="Arial"/>
              <a:ea typeface=""/>
            </a:endParaRPr>
          </a:p>
          <a:p>
            <a:r>
              <a:rPr b="0" lang="en-US" sz="2350" spc="-1" strike="noStrike">
                <a:solidFill>
                  <a:srgbClr val="000000"/>
                </a:solidFill>
                <a:latin typeface="Prompt Light"/>
              </a:rPr>
              <a:t>- Pasarelas de pago a la hora de realizar pedidos (implementación a corto plazo).</a:t>
            </a:r>
            <a:endParaRPr b="0" lang="es-ES" sz="2350" spc="-1" strike="noStrike">
              <a:solidFill>
                <a:srgbClr val="000000"/>
              </a:solidFill>
              <a:latin typeface="Arial"/>
              <a:ea typeface=""/>
            </a:endParaRPr>
          </a:p>
          <a:p>
            <a:endParaRPr b="0" lang="es-ES" sz="2350" spc="-1" strike="noStrike">
              <a:solidFill>
                <a:srgbClr val="000000"/>
              </a:solidFill>
              <a:latin typeface="Arial"/>
              <a:ea typeface=""/>
            </a:endParaRPr>
          </a:p>
          <a:p>
            <a:r>
              <a:rPr b="0" lang="en-US" sz="2350" spc="-1" strike="noStrike">
                <a:solidFill>
                  <a:srgbClr val="000000"/>
                </a:solidFill>
                <a:latin typeface="Prompt Light"/>
              </a:rPr>
              <a:t>- Acceso a una mayor personalización web desde AdminPanel.</a:t>
            </a:r>
            <a:endParaRPr b="0" lang="es-ES" sz="2350" spc="-1" strike="noStrike">
              <a:solidFill>
                <a:srgbClr val="000000"/>
              </a:solidFill>
              <a:latin typeface="Arial"/>
              <a:ea typeface=""/>
            </a:endParaRPr>
          </a:p>
          <a:p>
            <a:endParaRPr b="0" lang="es-ES" sz="2350" spc="-1" strike="noStrike">
              <a:solidFill>
                <a:srgbClr val="000000"/>
              </a:solidFill>
              <a:latin typeface="Arial"/>
              <a:ea typeface=""/>
            </a:endParaRPr>
          </a:p>
          <a:p>
            <a:r>
              <a:rPr b="0" lang="en-US" sz="2350" spc="-1" strike="noStrike">
                <a:solidFill>
                  <a:srgbClr val="000000"/>
                </a:solidFill>
                <a:latin typeface="Prompt Light"/>
              </a:rPr>
              <a:t>- Mejorar el multilenguaje, que los campos dinámicos también se traduzcan e incluir nuevos idiomas.</a:t>
            </a:r>
            <a:endParaRPr b="0" lang="es-ES" sz="2350" spc="-1" strike="noStrike">
              <a:solidFill>
                <a:srgbClr val="000000"/>
              </a:solidFill>
              <a:latin typeface="Arial"/>
              <a:ea typeface=""/>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119" name="TextBox 2"/>
          <p:cNvSpPr/>
          <p:nvPr/>
        </p:nvSpPr>
        <p:spPr>
          <a:xfrm>
            <a:off x="1151640" y="1832760"/>
            <a:ext cx="15984720" cy="6409440"/>
          </a:xfrm>
          <a:prstGeom prst="rect">
            <a:avLst/>
          </a:prstGeom>
          <a:noFill/>
          <a:ln w="0">
            <a:noFill/>
          </a:ln>
        </p:spPr>
        <p:style>
          <a:lnRef idx="0"/>
          <a:fillRef idx="0"/>
          <a:effectRef idx="0"/>
          <a:fontRef idx="minor"/>
        </p:style>
        <p:txBody>
          <a:bodyPr lIns="0" rIns="0" tIns="0" bIns="0" anchor="t">
            <a:spAutoFit/>
          </a:bodyPr>
          <a:p>
            <a:pPr algn="ctr">
              <a:lnSpc>
                <a:spcPts val="16824"/>
              </a:lnSpc>
            </a:pPr>
            <a:r>
              <a:rPr b="0" lang="en-US" sz="11210" spc="894" strike="noStrike">
                <a:solidFill>
                  <a:srgbClr val="000000"/>
                </a:solidFill>
                <a:latin typeface="TAN Headline"/>
              </a:rPr>
              <a:t> </a:t>
            </a:r>
            <a:r>
              <a:rPr b="0" lang="en-US" sz="11210" spc="894" strike="noStrike">
                <a:solidFill>
                  <a:srgbClr val="000000"/>
                </a:solidFill>
                <a:latin typeface="TAN Headline"/>
              </a:rPr>
              <a:t>Explicación practica </a:t>
            </a:r>
            <a:endParaRPr b="0" lang="es-ES" sz="11210" spc="-1" strike="noStrike">
              <a:solidFill>
                <a:srgbClr val="000000"/>
              </a:solidFill>
              <a:latin typeface="Arial"/>
            </a:endParaRPr>
          </a:p>
          <a:p>
            <a:pPr algn="ctr">
              <a:lnSpc>
                <a:spcPts val="16824"/>
              </a:lnSpc>
            </a:pPr>
            <a:r>
              <a:rPr b="0" lang="en-US" sz="11210" spc="894" strike="noStrike">
                <a:solidFill>
                  <a:srgbClr val="000000"/>
                </a:solidFill>
                <a:latin typeface="TAN Headline"/>
              </a:rPr>
              <a:t>del proyecto -&gt;</a:t>
            </a:r>
            <a:endParaRPr b="0" lang="es-ES" sz="1121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grpSp>
        <p:nvGrpSpPr>
          <p:cNvPr id="62" name="Group 2"/>
          <p:cNvGrpSpPr/>
          <p:nvPr/>
        </p:nvGrpSpPr>
        <p:grpSpPr>
          <a:xfrm>
            <a:off x="-86400" y="0"/>
            <a:ext cx="4761360" cy="10286640"/>
            <a:chOff x="-86400" y="0"/>
            <a:chExt cx="4761360" cy="10286640"/>
          </a:xfrm>
        </p:grpSpPr>
        <p:sp>
          <p:nvSpPr>
            <p:cNvPr id="63" name="Freeform 3"/>
            <p:cNvSpPr/>
            <p:nvPr/>
          </p:nvSpPr>
          <p:spPr>
            <a:xfrm>
              <a:off x="-86400" y="0"/>
              <a:ext cx="4761360" cy="10286640"/>
            </a:xfrm>
            <a:custGeom>
              <a:avLst/>
              <a:gdLst>
                <a:gd name="textAreaLeft" fmla="*/ 0 w 4761360"/>
                <a:gd name="textAreaRight" fmla="*/ 4761720 w 4761360"/>
                <a:gd name="textAreaTop" fmla="*/ 0 h 10286640"/>
                <a:gd name="textAreaBottom" fmla="*/ 10287000 h 10286640"/>
              </a:gdLst>
              <a:ahLst/>
              <a:rect l="textAreaLeft" t="textAreaTop" r="textAreaRight" b="textAreaBottom"/>
              <a:pathLst>
                <a:path w="1254116" h="2709333">
                  <a:moveTo>
                    <a:pt x="0" y="0"/>
                  </a:moveTo>
                  <a:lnTo>
                    <a:pt x="1254116" y="0"/>
                  </a:lnTo>
                  <a:lnTo>
                    <a:pt x="1254116" y="2709333"/>
                  </a:lnTo>
                  <a:lnTo>
                    <a:pt x="0" y="2709333"/>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64" name="TextBox 4"/>
            <p:cNvSpPr/>
            <p:nvPr/>
          </p:nvSpPr>
          <p:spPr>
            <a:xfrm>
              <a:off x="-86400" y="289440"/>
              <a:ext cx="3085560" cy="2796480"/>
            </a:xfrm>
            <a:prstGeom prst="rect">
              <a:avLst/>
            </a:prstGeom>
            <a:noFill/>
            <a:ln w="0">
              <a:noFill/>
            </a:ln>
          </p:spPr>
          <p:style>
            <a:lnRef idx="0"/>
            <a:fillRef idx="0"/>
            <a:effectRef idx="0"/>
            <a:fontRef idx="minor"/>
          </p:style>
          <p:txBody>
            <a:bodyPr lIns="50760" rIns="50760" tIns="50760" bIns="50760" anchor="ctr">
              <a:noAutofit/>
            </a:bodyPr>
            <a:p>
              <a:pPr algn="ctr">
                <a:lnSpc>
                  <a:spcPts val="2293"/>
                </a:lnSpc>
              </a:pPr>
              <a:endParaRPr b="0" lang="en-US" sz="1800" spc="-1" strike="noStrike">
                <a:solidFill>
                  <a:srgbClr val="000000"/>
                </a:solidFill>
                <a:latin typeface="Calibri"/>
              </a:endParaRPr>
            </a:p>
          </p:txBody>
        </p:sp>
      </p:grpSp>
      <p:sp>
        <p:nvSpPr>
          <p:cNvPr id="65" name="TextBox 5"/>
          <p:cNvSpPr/>
          <p:nvPr/>
        </p:nvSpPr>
        <p:spPr>
          <a:xfrm>
            <a:off x="10177200" y="877680"/>
            <a:ext cx="6544080" cy="8489880"/>
          </a:xfrm>
          <a:prstGeom prst="rect">
            <a:avLst/>
          </a:prstGeom>
          <a:noFill/>
          <a:ln w="0">
            <a:noFill/>
          </a:ln>
        </p:spPr>
        <p:style>
          <a:lnRef idx="0"/>
          <a:fillRef idx="0"/>
          <a:effectRef idx="0"/>
          <a:fontRef idx="minor"/>
        </p:style>
        <p:txBody>
          <a:bodyPr lIns="0" rIns="0" tIns="0" bIns="0" anchor="t">
            <a:spAutoFit/>
          </a:bodyPr>
          <a:p>
            <a:pPr>
              <a:lnSpc>
                <a:spcPts val="6077"/>
              </a:lnSpc>
            </a:pPr>
            <a:r>
              <a:rPr b="0" lang="en-US" sz="2430" spc="103" strike="noStrike">
                <a:solidFill>
                  <a:srgbClr val="000000"/>
                </a:solidFill>
                <a:latin typeface="TAN Headline"/>
              </a:rPr>
              <a:t>Idea y proyecto</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¿Qué es Influweb?</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Objetivo</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Planteamiento</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Fases de desarrollo</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Base de datos</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Organización de tiempo /tareas</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Desarrollo</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Análisis DAFO</a:t>
            </a:r>
            <a:endParaRPr b="0" lang="es-ES" sz="2430" spc="-1" strike="noStrike">
              <a:solidFill>
                <a:srgbClr val="000000"/>
              </a:solidFill>
              <a:latin typeface="Arial"/>
            </a:endParaRPr>
          </a:p>
          <a:p>
            <a:pPr>
              <a:lnSpc>
                <a:spcPts val="6077"/>
              </a:lnSpc>
            </a:pPr>
            <a:r>
              <a:rPr b="0" lang="en-US" sz="2430" spc="103" strike="noStrike">
                <a:solidFill>
                  <a:srgbClr val="000000"/>
                </a:solidFill>
                <a:latin typeface="TAN Headline"/>
              </a:rPr>
              <a:t>Futuras versiones</a:t>
            </a:r>
            <a:endParaRPr b="0" lang="es-ES" sz="2430" spc="-1" strike="noStrike">
              <a:solidFill>
                <a:srgbClr val="000000"/>
              </a:solidFill>
              <a:latin typeface="Arial"/>
            </a:endParaRPr>
          </a:p>
          <a:p>
            <a:pPr>
              <a:lnSpc>
                <a:spcPts val="6077"/>
              </a:lnSpc>
            </a:pPr>
            <a:endParaRPr b="0" lang="es-ES" sz="1800" spc="-1" strike="noStrike">
              <a:solidFill>
                <a:srgbClr val="000000"/>
              </a:solidFill>
              <a:latin typeface="Arial"/>
            </a:endParaRPr>
          </a:p>
        </p:txBody>
      </p:sp>
      <p:sp>
        <p:nvSpPr>
          <p:cNvPr id="66" name="TextBox 6"/>
          <p:cNvSpPr/>
          <p:nvPr/>
        </p:nvSpPr>
        <p:spPr>
          <a:xfrm>
            <a:off x="8428320" y="877680"/>
            <a:ext cx="1443960" cy="7714440"/>
          </a:xfrm>
          <a:prstGeom prst="rect">
            <a:avLst/>
          </a:prstGeom>
          <a:noFill/>
          <a:ln w="0">
            <a:noFill/>
          </a:ln>
        </p:spPr>
        <p:style>
          <a:lnRef idx="0"/>
          <a:fillRef idx="0"/>
          <a:effectRef idx="0"/>
          <a:fontRef idx="minor"/>
        </p:style>
        <p:txBody>
          <a:bodyPr lIns="0" rIns="0" tIns="0" bIns="0" anchor="t">
            <a:spAutoFit/>
          </a:bodyPr>
          <a:p>
            <a:pPr algn="r">
              <a:lnSpc>
                <a:spcPts val="6075"/>
              </a:lnSpc>
            </a:pPr>
            <a:r>
              <a:rPr b="0" lang="en-US" sz="2430" spc="154" strike="noStrike">
                <a:solidFill>
                  <a:srgbClr val="000000"/>
                </a:solidFill>
                <a:latin typeface="Montserrat Extra-Light"/>
              </a:rPr>
              <a:t>01</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02</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03</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04</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05</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06</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07</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08</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09</a:t>
            </a:r>
            <a:endParaRPr b="0" lang="es-ES" sz="2430" spc="-1" strike="noStrike">
              <a:solidFill>
                <a:srgbClr val="000000"/>
              </a:solidFill>
              <a:latin typeface="Arial"/>
            </a:endParaRPr>
          </a:p>
          <a:p>
            <a:pPr algn="r">
              <a:lnSpc>
                <a:spcPts val="6075"/>
              </a:lnSpc>
            </a:pPr>
            <a:r>
              <a:rPr b="0" lang="en-US" sz="2430" spc="154" strike="noStrike">
                <a:solidFill>
                  <a:srgbClr val="000000"/>
                </a:solidFill>
                <a:latin typeface="Montserrat Extra-Light"/>
              </a:rPr>
              <a:t>10</a:t>
            </a:r>
            <a:endParaRPr b="0" lang="es-ES" sz="2430" spc="-1" strike="noStrike">
              <a:solidFill>
                <a:srgbClr val="000000"/>
              </a:solidFill>
              <a:latin typeface="Arial"/>
            </a:endParaRPr>
          </a:p>
        </p:txBody>
      </p:sp>
      <p:grpSp>
        <p:nvGrpSpPr>
          <p:cNvPr id="67" name="Group 7"/>
          <p:cNvGrpSpPr/>
          <p:nvPr/>
        </p:nvGrpSpPr>
        <p:grpSpPr>
          <a:xfrm>
            <a:off x="2935080" y="1700280"/>
            <a:ext cx="3479760" cy="6884280"/>
            <a:chOff x="2935080" y="1700280"/>
            <a:chExt cx="3479760" cy="6884280"/>
          </a:xfrm>
        </p:grpSpPr>
        <p:sp>
          <p:nvSpPr>
            <p:cNvPr id="68" name="Freeform 8"/>
            <p:cNvSpPr/>
            <p:nvPr/>
          </p:nvSpPr>
          <p:spPr>
            <a:xfrm>
              <a:off x="3006000" y="1734120"/>
              <a:ext cx="3338280" cy="6816960"/>
            </a:xfrm>
            <a:custGeom>
              <a:avLst/>
              <a:gdLst>
                <a:gd name="textAreaLeft" fmla="*/ 0 w 3338280"/>
                <a:gd name="textAreaRight" fmla="*/ 3338640 w 3338280"/>
                <a:gd name="textAreaTop" fmla="*/ 0 h 6816960"/>
                <a:gd name="textAreaBottom" fmla="*/ 6817320 h 6816960"/>
              </a:gdLst>
              <a:ahLst/>
              <a:rect l="textAreaLeft" t="textAreaTop" r="textAreaRight" b="textAreaBottom"/>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69" name="Freeform 9"/>
            <p:cNvSpPr/>
            <p:nvPr/>
          </p:nvSpPr>
          <p:spPr>
            <a:xfrm>
              <a:off x="3181320" y="1908000"/>
              <a:ext cx="2990520" cy="6477840"/>
            </a:xfrm>
            <a:custGeom>
              <a:avLst/>
              <a:gdLst>
                <a:gd name="textAreaLeft" fmla="*/ 0 w 2990520"/>
                <a:gd name="textAreaRight" fmla="*/ 2990880 w 2990520"/>
                <a:gd name="textAreaTop" fmla="*/ 0 h 6477840"/>
                <a:gd name="textAreaBottom" fmla="*/ 6478200 h 6477840"/>
              </a:gdLst>
              <a:ahLst/>
              <a:rect l="textAreaLeft" t="textAreaTop" r="textAreaRight" b="textAreaBottom"/>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70" name="Freeform 10"/>
            <p:cNvSpPr/>
            <p:nvPr/>
          </p:nvSpPr>
          <p:spPr>
            <a:xfrm>
              <a:off x="4424760" y="1963440"/>
              <a:ext cx="461880" cy="56880"/>
            </a:xfrm>
            <a:custGeom>
              <a:avLst/>
              <a:gdLst>
                <a:gd name="textAreaLeft" fmla="*/ 0 w 461880"/>
                <a:gd name="textAreaRight" fmla="*/ 462240 w 461880"/>
                <a:gd name="textAreaTop" fmla="*/ 0 h 56880"/>
                <a:gd name="textAreaBottom" fmla="*/ 57240 h 56880"/>
              </a:gdLst>
              <a:ahLst/>
              <a:rect l="textAreaLeft" t="textAreaTop" r="textAreaRight" b="textAreaBottom"/>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a:ln w="0">
              <a:noFill/>
            </a:ln>
          </p:spPr>
          <p:style>
            <a:lnRef idx="0"/>
            <a:fillRef idx="0"/>
            <a:effectRef idx="0"/>
            <a:fontRef idx="minor"/>
          </p:style>
          <p:txBody>
            <a:bodyPr lIns="90000" rIns="90000" tIns="90000" bIns="90000" anchor="t">
              <a:noAutofit/>
            </a:bodyPr>
            <a:p>
              <a:endParaRPr b="0" lang="es-ES" sz="1800" spc="-1" strike="noStrike">
                <a:solidFill>
                  <a:srgbClr val="000000"/>
                </a:solidFill>
                <a:latin typeface="Arial"/>
              </a:endParaRPr>
            </a:p>
          </p:txBody>
        </p:sp>
        <p:sp>
          <p:nvSpPr>
            <p:cNvPr id="71" name="Freeform 11"/>
            <p:cNvSpPr/>
            <p:nvPr/>
          </p:nvSpPr>
          <p:spPr>
            <a:xfrm>
              <a:off x="5031720" y="1949760"/>
              <a:ext cx="88200" cy="84240"/>
            </a:xfrm>
            <a:custGeom>
              <a:avLst/>
              <a:gdLst>
                <a:gd name="textAreaLeft" fmla="*/ 0 w 88200"/>
                <a:gd name="textAreaRight" fmla="*/ 88560 w 88200"/>
                <a:gd name="textAreaTop" fmla="*/ 0 h 84240"/>
                <a:gd name="textAreaBottom" fmla="*/ 84600 h 84240"/>
              </a:gdLst>
              <a:ahLst/>
              <a:rect l="textAreaLeft" t="textAreaTop" r="textAreaRight" b="textAreaBottom"/>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a:ln w="0">
              <a:noFill/>
            </a:ln>
          </p:spPr>
          <p:style>
            <a:lnRef idx="0"/>
            <a:fillRef idx="0"/>
            <a:effectRef idx="0"/>
            <a:fontRef idx="minor"/>
          </p:style>
          <p:txBody>
            <a:bodyPr lIns="90000" rIns="90000" tIns="90000" bIns="90000" anchor="t">
              <a:noAutofit/>
            </a:bodyPr>
            <a:p>
              <a:endParaRPr b="0" lang="es-ES" sz="1800" spc="-1" strike="noStrike">
                <a:solidFill>
                  <a:srgbClr val="000000"/>
                </a:solidFill>
                <a:latin typeface="Arial"/>
              </a:endParaRPr>
            </a:p>
          </p:txBody>
        </p:sp>
        <p:sp>
          <p:nvSpPr>
            <p:cNvPr id="72" name="Freeform 12"/>
            <p:cNvSpPr/>
            <p:nvPr/>
          </p:nvSpPr>
          <p:spPr>
            <a:xfrm>
              <a:off x="2935080" y="2611440"/>
              <a:ext cx="36720" cy="282960"/>
            </a:xfrm>
            <a:custGeom>
              <a:avLst/>
              <a:gdLst>
                <a:gd name="textAreaLeft" fmla="*/ 0 w 36720"/>
                <a:gd name="textAreaRight" fmla="*/ 37080 w 36720"/>
                <a:gd name="textAreaTop" fmla="*/ 0 h 282960"/>
                <a:gd name="textAreaBottom" fmla="*/ 283320 h 282960"/>
              </a:gdLst>
              <a:ahLst/>
              <a:rect l="textAreaLeft" t="textAreaTop" r="textAreaRight" b="textAreaBottom"/>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73" name="Freeform 13"/>
            <p:cNvSpPr/>
            <p:nvPr/>
          </p:nvSpPr>
          <p:spPr>
            <a:xfrm>
              <a:off x="2935080" y="3105720"/>
              <a:ext cx="36720" cy="510840"/>
            </a:xfrm>
            <a:custGeom>
              <a:avLst/>
              <a:gdLst>
                <a:gd name="textAreaLeft" fmla="*/ 0 w 36720"/>
                <a:gd name="textAreaRight" fmla="*/ 37080 w 36720"/>
                <a:gd name="textAreaTop" fmla="*/ 0 h 510840"/>
                <a:gd name="textAreaBottom" fmla="*/ 511200 h 510840"/>
              </a:gdLst>
              <a:ahLst/>
              <a:rect l="textAreaLeft" t="textAreaTop" r="textAreaRight" b="textAreaBottom"/>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74" name="Freeform 14"/>
            <p:cNvSpPr/>
            <p:nvPr/>
          </p:nvSpPr>
          <p:spPr>
            <a:xfrm>
              <a:off x="2935080" y="3728160"/>
              <a:ext cx="36720" cy="512640"/>
            </a:xfrm>
            <a:custGeom>
              <a:avLst/>
              <a:gdLst>
                <a:gd name="textAreaLeft" fmla="*/ 0 w 36720"/>
                <a:gd name="textAreaRight" fmla="*/ 37080 w 36720"/>
                <a:gd name="textAreaTop" fmla="*/ 0 h 512640"/>
                <a:gd name="textAreaBottom" fmla="*/ 513000 h 512640"/>
              </a:gdLst>
              <a:ahLst/>
              <a:rect l="textAreaLeft" t="textAreaTop" r="textAreaRight" b="textAreaBottom"/>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75" name="Freeform 15"/>
            <p:cNvSpPr/>
            <p:nvPr/>
          </p:nvSpPr>
          <p:spPr>
            <a:xfrm>
              <a:off x="6378120" y="3274200"/>
              <a:ext cx="36720" cy="821160"/>
            </a:xfrm>
            <a:custGeom>
              <a:avLst/>
              <a:gdLst>
                <a:gd name="textAreaLeft" fmla="*/ 0 w 36720"/>
                <a:gd name="textAreaRight" fmla="*/ 37080 w 36720"/>
                <a:gd name="textAreaTop" fmla="*/ 0 h 821160"/>
                <a:gd name="textAreaBottom" fmla="*/ 821520 h 821160"/>
              </a:gdLst>
              <a:ahLst/>
              <a:rect l="textAreaLeft" t="textAreaTop" r="textAreaRight" b="textAreaBottom"/>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76" name="Freeform 16"/>
            <p:cNvSpPr/>
            <p:nvPr/>
          </p:nvSpPr>
          <p:spPr>
            <a:xfrm>
              <a:off x="2972160" y="1700280"/>
              <a:ext cx="3405600" cy="6884280"/>
            </a:xfrm>
            <a:custGeom>
              <a:avLst/>
              <a:gdLst>
                <a:gd name="textAreaLeft" fmla="*/ 0 w 3405600"/>
                <a:gd name="textAreaRight" fmla="*/ 3405960 w 3405600"/>
                <a:gd name="textAreaTop" fmla="*/ 0 h 6884280"/>
                <a:gd name="textAreaBottom" fmla="*/ 6884640 h 6884280"/>
              </a:gdLst>
              <a:ahLst/>
              <a:rect l="textAreaLeft" t="textAreaTop" r="textAreaRight" b="textAreaBottom"/>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77" name="TextBox 2"/>
          <p:cNvSpPr/>
          <p:nvPr/>
        </p:nvSpPr>
        <p:spPr>
          <a:xfrm>
            <a:off x="1028880" y="460800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Idea y proyecto</a:t>
            </a:r>
            <a:endParaRPr b="0" lang="es-ES" sz="4400" spc="-1" strike="noStrike">
              <a:solidFill>
                <a:srgbClr val="000000"/>
              </a:solidFill>
              <a:latin typeface="Arial"/>
            </a:endParaRPr>
          </a:p>
        </p:txBody>
      </p:sp>
      <p:sp>
        <p:nvSpPr>
          <p:cNvPr id="78" name="TextBox 3"/>
          <p:cNvSpPr/>
          <p:nvPr/>
        </p:nvSpPr>
        <p:spPr>
          <a:xfrm>
            <a:off x="8683560" y="2820240"/>
            <a:ext cx="8960400" cy="4640040"/>
          </a:xfrm>
          <a:prstGeom prst="rect">
            <a:avLst/>
          </a:prstGeom>
          <a:noFill/>
          <a:ln w="0">
            <a:noFill/>
          </a:ln>
        </p:spPr>
        <p:style>
          <a:lnRef idx="0"/>
          <a:fillRef idx="0"/>
          <a:effectRef idx="0"/>
          <a:fontRef idx="minor"/>
        </p:style>
        <p:txBody>
          <a:bodyPr lIns="0" rIns="0" tIns="0" bIns="0" anchor="t">
            <a:spAutoFit/>
          </a:bodyPr>
          <a:p>
            <a:pPr>
              <a:lnSpc>
                <a:spcPts val="3044"/>
              </a:lnSpc>
            </a:pPr>
            <a:r>
              <a:rPr b="0" lang="en-US" sz="2530" spc="-1" strike="noStrike">
                <a:solidFill>
                  <a:srgbClr val="000000"/>
                </a:solidFill>
                <a:latin typeface="Prompt Light"/>
              </a:rPr>
              <a:t>En estos tiempos, está a la orden del día el encontrarnos a personas por internet queriéndonos vender un producto.</a:t>
            </a:r>
            <a:endParaRPr b="0" lang="es-ES" sz="2530" spc="-1" strike="noStrike">
              <a:solidFill>
                <a:srgbClr val="000000"/>
              </a:solidFill>
              <a:latin typeface="Arial"/>
            </a:endParaRPr>
          </a:p>
          <a:p>
            <a:pPr>
              <a:lnSpc>
                <a:spcPts val="3044"/>
              </a:lnSpc>
            </a:pPr>
            <a:endParaRPr b="0" lang="es-ES" sz="1800" spc="-1" strike="noStrike">
              <a:solidFill>
                <a:srgbClr val="000000"/>
              </a:solidFill>
              <a:latin typeface="Arial"/>
            </a:endParaRPr>
          </a:p>
          <a:p>
            <a:pPr>
              <a:lnSpc>
                <a:spcPts val="3044"/>
              </a:lnSpc>
            </a:pPr>
            <a:r>
              <a:rPr b="0" lang="en-US" sz="2530" spc="-1" strike="noStrike">
                <a:solidFill>
                  <a:srgbClr val="000000"/>
                </a:solidFill>
                <a:latin typeface="Prompt Light"/>
              </a:rPr>
              <a:t>Para esto, estas personas nos bombardean con contenido pretendiendo así vendernos algo.</a:t>
            </a:r>
            <a:endParaRPr b="0" lang="es-ES" sz="2530" spc="-1" strike="noStrike">
              <a:solidFill>
                <a:srgbClr val="000000"/>
              </a:solidFill>
              <a:latin typeface="Arial"/>
            </a:endParaRPr>
          </a:p>
          <a:p>
            <a:pPr>
              <a:lnSpc>
                <a:spcPts val="3044"/>
              </a:lnSpc>
            </a:pPr>
            <a:r>
              <a:rPr b="0" lang="en-US" sz="2530" spc="-1" strike="noStrike">
                <a:solidFill>
                  <a:srgbClr val="000000"/>
                </a:solidFill>
                <a:latin typeface="Prompt Light"/>
              </a:rPr>
              <a:t>Ese algo, como todos ya sabemos, proviene de la cantidad de marcas que tienen detrás.</a:t>
            </a:r>
            <a:endParaRPr b="0" lang="es-ES" sz="2530" spc="-1" strike="noStrike">
              <a:solidFill>
                <a:srgbClr val="000000"/>
              </a:solidFill>
              <a:latin typeface="Arial"/>
            </a:endParaRPr>
          </a:p>
          <a:p>
            <a:pPr>
              <a:lnSpc>
                <a:spcPts val="3044"/>
              </a:lnSpc>
            </a:pPr>
            <a:endParaRPr b="0" lang="es-ES" sz="1800" spc="-1" strike="noStrike">
              <a:solidFill>
                <a:srgbClr val="000000"/>
              </a:solidFill>
              <a:latin typeface="Arial"/>
            </a:endParaRPr>
          </a:p>
          <a:p>
            <a:pPr>
              <a:lnSpc>
                <a:spcPts val="3044"/>
              </a:lnSpc>
            </a:pPr>
            <a:r>
              <a:rPr b="0" lang="en-US" sz="2530" spc="-1" strike="noStrike">
                <a:solidFill>
                  <a:srgbClr val="000000"/>
                </a:solidFill>
                <a:latin typeface="Prompt Light"/>
              </a:rPr>
              <a:t>Es por esto que se nos ocurrió la idea de poder centralizar la manera en la que estas personas “influencers” nos hacen llegar su mensaje pero de una manera más individual, sencilla y llamativa.</a:t>
            </a:r>
            <a:endParaRPr b="0" lang="es-ES" sz="253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grpSp>
        <p:nvGrpSpPr>
          <p:cNvPr id="79" name="Group 2"/>
          <p:cNvGrpSpPr/>
          <p:nvPr/>
        </p:nvGrpSpPr>
        <p:grpSpPr>
          <a:xfrm>
            <a:off x="9955080" y="1344600"/>
            <a:ext cx="9085680" cy="7302240"/>
            <a:chOff x="9955080" y="1344600"/>
            <a:chExt cx="9085680" cy="7302240"/>
          </a:xfrm>
        </p:grpSpPr>
        <p:sp>
          <p:nvSpPr>
            <p:cNvPr id="80" name="Freeform 3"/>
            <p:cNvSpPr/>
            <p:nvPr/>
          </p:nvSpPr>
          <p:spPr>
            <a:xfrm>
              <a:off x="9955080" y="1344600"/>
              <a:ext cx="9085680" cy="5491440"/>
            </a:xfrm>
            <a:custGeom>
              <a:avLst/>
              <a:gdLst>
                <a:gd name="textAreaLeft" fmla="*/ 0 w 9085680"/>
                <a:gd name="textAreaRight" fmla="*/ 9086040 w 9085680"/>
                <a:gd name="textAreaTop" fmla="*/ 0 h 5491440"/>
                <a:gd name="textAreaBottom" fmla="*/ 5491800 h 5491440"/>
              </a:gdLst>
              <a:ahLst/>
              <a:rect l="textAreaLeft" t="textAreaTop" r="textAreaRight" b="textAreaBottom"/>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81" name="Freeform 4"/>
            <p:cNvSpPr/>
            <p:nvPr/>
          </p:nvSpPr>
          <p:spPr>
            <a:xfrm>
              <a:off x="9955080" y="6837840"/>
              <a:ext cx="9085680" cy="846360"/>
            </a:xfrm>
            <a:custGeom>
              <a:avLst/>
              <a:gdLst>
                <a:gd name="textAreaLeft" fmla="*/ 0 w 9085680"/>
                <a:gd name="textAreaRight" fmla="*/ 9086040 w 9085680"/>
                <a:gd name="textAreaTop" fmla="*/ 0 h 846360"/>
                <a:gd name="textAreaBottom" fmla="*/ 846720 h 846360"/>
              </a:gdLst>
              <a:ahLst/>
              <a:rect l="textAreaLeft" t="textAreaTop" r="textAreaRight" b="textAreaBottom"/>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82" name="Freeform 5"/>
            <p:cNvSpPr/>
            <p:nvPr/>
          </p:nvSpPr>
          <p:spPr>
            <a:xfrm>
              <a:off x="12911040" y="7684560"/>
              <a:ext cx="3170520" cy="962280"/>
            </a:xfrm>
            <a:custGeom>
              <a:avLst/>
              <a:gdLst>
                <a:gd name="textAreaLeft" fmla="*/ 0 w 3170520"/>
                <a:gd name="textAreaRight" fmla="*/ 3170880 w 3170520"/>
                <a:gd name="textAreaTop" fmla="*/ 0 h 962280"/>
                <a:gd name="textAreaBottom" fmla="*/ 962640 h 962280"/>
              </a:gdLst>
              <a:ahLst/>
              <a:rect l="textAreaLeft" t="textAreaTop" r="textAreaRight" b="textAreaBottom"/>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83" name="Freeform 6"/>
            <p:cNvSpPr/>
            <p:nvPr/>
          </p:nvSpPr>
          <p:spPr>
            <a:xfrm>
              <a:off x="10338120" y="1774080"/>
              <a:ext cx="8306640" cy="4666320"/>
            </a:xfrm>
            <a:custGeom>
              <a:avLst/>
              <a:gdLst>
                <a:gd name="textAreaLeft" fmla="*/ 0 w 8306640"/>
                <a:gd name="textAreaRight" fmla="*/ 8307000 w 8306640"/>
                <a:gd name="textAreaTop" fmla="*/ 0 h 4666320"/>
                <a:gd name="textAreaBottom" fmla="*/ 4666680 h 4666320"/>
              </a:gdLst>
              <a:ahLst/>
              <a:rect l="textAreaLeft" t="textAreaTop" r="textAreaRight" b="textAreaBottom"/>
              <a:pathLst>
                <a:path w="6827520" h="3835400">
                  <a:moveTo>
                    <a:pt x="0" y="0"/>
                  </a:moveTo>
                  <a:lnTo>
                    <a:pt x="6827520" y="0"/>
                  </a:lnTo>
                  <a:lnTo>
                    <a:pt x="6827520" y="3835400"/>
                  </a:lnTo>
                  <a:lnTo>
                    <a:pt x="0" y="38354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grpSp>
      <p:sp>
        <p:nvSpPr>
          <p:cNvPr id="84" name="TextBox 7"/>
          <p:cNvSpPr/>
          <p:nvPr/>
        </p:nvSpPr>
        <p:spPr>
          <a:xfrm>
            <a:off x="1789200" y="1964520"/>
            <a:ext cx="6544080" cy="1005120"/>
          </a:xfrm>
          <a:prstGeom prst="rect">
            <a:avLst/>
          </a:prstGeom>
          <a:noFill/>
          <a:ln w="0">
            <a:noFill/>
          </a:ln>
        </p:spPr>
        <p:style>
          <a:lnRef idx="0"/>
          <a:fillRef idx="0"/>
          <a:effectRef idx="0"/>
          <a:fontRef idx="minor"/>
        </p:style>
        <p:txBody>
          <a:bodyPr lIns="0" rIns="0" tIns="0" bIns="0" anchor="t">
            <a:spAutoFit/>
          </a:bodyPr>
          <a:p>
            <a:pPr>
              <a:lnSpc>
                <a:spcPts val="7917"/>
              </a:lnSpc>
            </a:pPr>
            <a:r>
              <a:rPr b="0" lang="en-US" sz="3900" spc="333" strike="noStrike">
                <a:solidFill>
                  <a:srgbClr val="000000"/>
                </a:solidFill>
                <a:latin typeface="TAN Headline"/>
              </a:rPr>
              <a:t>¿Qué es Influweb?</a:t>
            </a:r>
            <a:endParaRPr b="0" lang="es-ES" sz="3900" spc="-1" strike="noStrike">
              <a:solidFill>
                <a:srgbClr val="000000"/>
              </a:solidFill>
              <a:latin typeface="Arial"/>
            </a:endParaRPr>
          </a:p>
        </p:txBody>
      </p:sp>
      <p:sp>
        <p:nvSpPr>
          <p:cNvPr id="85" name="TextBox 8"/>
          <p:cNvSpPr/>
          <p:nvPr/>
        </p:nvSpPr>
        <p:spPr>
          <a:xfrm>
            <a:off x="1789200" y="3214080"/>
            <a:ext cx="7194240" cy="6111000"/>
          </a:xfrm>
          <a:prstGeom prst="rect">
            <a:avLst/>
          </a:prstGeom>
          <a:noFill/>
          <a:ln w="0">
            <a:noFill/>
          </a:ln>
        </p:spPr>
        <p:style>
          <a:lnRef idx="0"/>
          <a:fillRef idx="0"/>
          <a:effectRef idx="0"/>
          <a:fontRef idx="minor"/>
        </p:style>
        <p:txBody>
          <a:bodyPr lIns="0" rIns="0" tIns="0" bIns="0" anchor="t">
            <a:spAutoFit/>
          </a:bodyPr>
          <a:p>
            <a:pPr>
              <a:lnSpc>
                <a:spcPts val="3008"/>
              </a:lnSpc>
            </a:pPr>
            <a:r>
              <a:rPr b="0" lang="en-US" sz="1979" spc="126" strike="noStrike">
                <a:solidFill>
                  <a:srgbClr val="000000"/>
                </a:solidFill>
                <a:latin typeface="Montserrat Bold"/>
              </a:rPr>
              <a:t>Influweb </a:t>
            </a:r>
            <a:r>
              <a:rPr b="0" lang="en-US" sz="1979" spc="126" strike="noStrike">
                <a:solidFill>
                  <a:srgbClr val="000000"/>
                </a:solidFill>
                <a:latin typeface="Montserrat"/>
              </a:rPr>
              <a:t>es un producto al cual asociaremos como target de ventas a estas personas o marcas a las que llamamos influencers.</a:t>
            </a:r>
            <a:endParaRPr b="0" lang="es-ES" sz="1979" spc="-1" strike="noStrike">
              <a:solidFill>
                <a:srgbClr val="000000"/>
              </a:solidFill>
              <a:latin typeface="Arial"/>
            </a:endParaRPr>
          </a:p>
          <a:p>
            <a:pPr>
              <a:lnSpc>
                <a:spcPts val="3008"/>
              </a:lnSpc>
            </a:pPr>
            <a:endParaRPr b="0" lang="es-ES" sz="1800" spc="-1" strike="noStrike">
              <a:solidFill>
                <a:srgbClr val="000000"/>
              </a:solidFill>
              <a:latin typeface="Arial"/>
            </a:endParaRPr>
          </a:p>
          <a:p>
            <a:pPr>
              <a:lnSpc>
                <a:spcPts val="3008"/>
              </a:lnSpc>
            </a:pPr>
            <a:r>
              <a:rPr b="0" lang="en-US" sz="1979" spc="126" strike="noStrike">
                <a:solidFill>
                  <a:srgbClr val="000000"/>
                </a:solidFill>
                <a:latin typeface="Montserrat"/>
              </a:rPr>
              <a:t>Este producto, trata de ser el nexo entre influencers (o personas a secas), empresas y seguidores (o interesados en el contenido).</a:t>
            </a:r>
            <a:endParaRPr b="0" lang="es-ES" sz="1979" spc="-1" strike="noStrike">
              <a:solidFill>
                <a:srgbClr val="000000"/>
              </a:solidFill>
              <a:latin typeface="Arial"/>
            </a:endParaRPr>
          </a:p>
          <a:p>
            <a:pPr>
              <a:lnSpc>
                <a:spcPts val="3008"/>
              </a:lnSpc>
            </a:pPr>
            <a:endParaRPr b="0" lang="es-ES" sz="1800" spc="-1" strike="noStrike">
              <a:solidFill>
                <a:srgbClr val="000000"/>
              </a:solidFill>
              <a:latin typeface="Arial"/>
            </a:endParaRPr>
          </a:p>
          <a:p>
            <a:pPr>
              <a:lnSpc>
                <a:spcPts val="3008"/>
              </a:lnSpc>
            </a:pPr>
            <a:r>
              <a:rPr b="0" lang="en-US" sz="1979" spc="126" strike="noStrike">
                <a:solidFill>
                  <a:srgbClr val="000000"/>
                </a:solidFill>
                <a:latin typeface="Montserrat Bold"/>
              </a:rPr>
              <a:t>¿Cómo sucede esto?</a:t>
            </a:r>
            <a:endParaRPr b="0" lang="es-ES" sz="1979" spc="-1" strike="noStrike">
              <a:solidFill>
                <a:srgbClr val="000000"/>
              </a:solidFill>
              <a:latin typeface="Arial"/>
            </a:endParaRPr>
          </a:p>
          <a:p>
            <a:pPr>
              <a:lnSpc>
                <a:spcPts val="3008"/>
              </a:lnSpc>
            </a:pPr>
            <a:r>
              <a:rPr b="0" lang="en-US" sz="1979" spc="126" strike="noStrike">
                <a:solidFill>
                  <a:srgbClr val="000000"/>
                </a:solidFill>
                <a:latin typeface="Montserrat"/>
              </a:rPr>
              <a:t>Tras la venta de </a:t>
            </a:r>
            <a:r>
              <a:rPr b="0" lang="en-US" sz="1979" spc="126" strike="noStrike">
                <a:solidFill>
                  <a:srgbClr val="000000"/>
                </a:solidFill>
                <a:latin typeface="Montserrat Bold"/>
              </a:rPr>
              <a:t>Influweb </a:t>
            </a:r>
            <a:r>
              <a:rPr b="0" lang="en-US" sz="1979" spc="126" strike="noStrike">
                <a:solidFill>
                  <a:srgbClr val="000000"/>
                </a:solidFill>
                <a:latin typeface="Montserrat"/>
              </a:rPr>
              <a:t>a un influencer, este contará con un sitio web totalmente personalizable en el cual podrá mantener al día a sus seguidores con sus noticias más recientes, eventos próximos, sus productos con descuentos y quienes son sus empresas proveedoras de estos productos.</a:t>
            </a:r>
            <a:endParaRPr b="0" lang="es-ES" sz="1979" spc="-1" strike="noStrike">
              <a:solidFill>
                <a:srgbClr val="000000"/>
              </a:solidFill>
              <a:latin typeface="Arial"/>
            </a:endParaRPr>
          </a:p>
        </p:txBody>
      </p:sp>
      <p:grpSp>
        <p:nvGrpSpPr>
          <p:cNvPr id="86" name="Group 9"/>
          <p:cNvGrpSpPr/>
          <p:nvPr/>
        </p:nvGrpSpPr>
        <p:grpSpPr>
          <a:xfrm>
            <a:off x="9933840" y="8379000"/>
            <a:ext cx="5745240" cy="2459880"/>
            <a:chOff x="9933840" y="8379000"/>
            <a:chExt cx="5745240" cy="2459880"/>
          </a:xfrm>
        </p:grpSpPr>
        <p:sp>
          <p:nvSpPr>
            <p:cNvPr id="87" name="Freeform 10"/>
            <p:cNvSpPr/>
            <p:nvPr/>
          </p:nvSpPr>
          <p:spPr>
            <a:xfrm>
              <a:off x="15612120" y="8379000"/>
              <a:ext cx="66960" cy="520560"/>
            </a:xfrm>
            <a:custGeom>
              <a:avLst/>
              <a:gdLst>
                <a:gd name="textAreaLeft" fmla="*/ 0 w 66960"/>
                <a:gd name="textAreaRight" fmla="*/ 67320 w 66960"/>
                <a:gd name="textAreaTop" fmla="*/ 0 h 520560"/>
                <a:gd name="textAreaBottom" fmla="*/ 520920 h 520560"/>
              </a:gdLst>
              <a:ahLst/>
              <a:rect l="textAreaLeft" t="textAreaTop" r="textAreaRight" b="textAreaBottom"/>
              <a:pathLst>
                <a:path w="20148" h="155999">
                  <a:moveTo>
                    <a:pt x="10074" y="0"/>
                  </a:moveTo>
                  <a:lnTo>
                    <a:pt x="10074" y="0"/>
                  </a:lnTo>
                  <a:cubicBezTo>
                    <a:pt x="20148" y="51512"/>
                    <a:pt x="20148" y="104488"/>
                    <a:pt x="10074" y="155999"/>
                  </a:cubicBezTo>
                  <a:cubicBezTo>
                    <a:pt x="0" y="104488"/>
                    <a:pt x="0" y="51512"/>
                    <a:pt x="10074" y="0"/>
                  </a:cubicBezTo>
                  <a:close/>
                </a:path>
              </a:pathLst>
            </a:custGeom>
            <a:solidFill>
              <a:srgbClr val="183263">
                <a:alpha val="10000"/>
              </a:srgbClr>
            </a:solidFill>
            <a:ln w="0">
              <a:noFill/>
            </a:ln>
          </p:spPr>
          <p:style>
            <a:lnRef idx="0"/>
            <a:fillRef idx="0"/>
            <a:effectRef idx="0"/>
            <a:fontRef idx="minor"/>
          </p:style>
          <p:txBody>
            <a:bodyPr lIns="90000" rIns="90000" tIns="45000" bIns="45000" anchor="t">
              <a:noAutofit/>
            </a:bodyPr>
            <a:p>
              <a:endParaRPr b="0" lang="es-ES" sz="1800" spc="-1" strike="noStrike">
                <a:solidFill>
                  <a:srgbClr val="ffffff"/>
                </a:solidFill>
                <a:latin typeface="Arial"/>
              </a:endParaRPr>
            </a:p>
          </p:txBody>
        </p:sp>
        <p:sp>
          <p:nvSpPr>
            <p:cNvPr id="88" name="TextBox 11"/>
            <p:cNvSpPr/>
            <p:nvPr/>
          </p:nvSpPr>
          <p:spPr>
            <a:xfrm>
              <a:off x="9933840" y="8506080"/>
              <a:ext cx="2205360" cy="2332800"/>
            </a:xfrm>
            <a:prstGeom prst="rect">
              <a:avLst/>
            </a:prstGeom>
            <a:noFill/>
            <a:ln w="0">
              <a:noFill/>
            </a:ln>
          </p:spPr>
          <p:style>
            <a:lnRef idx="0"/>
            <a:fillRef idx="0"/>
            <a:effectRef idx="0"/>
            <a:fontRef idx="minor"/>
          </p:style>
          <p:txBody>
            <a:bodyPr lIns="50760" rIns="50760" tIns="50760" bIns="50760" anchor="ctr">
              <a:noAutofit/>
            </a:bodyPr>
            <a:p>
              <a:pPr algn="ctr">
                <a:lnSpc>
                  <a:spcPts val="2659"/>
                </a:lnSpc>
              </a:pPr>
              <a:endParaRPr b="0" lang="en-US" sz="1800" spc="-1" strike="noStrike">
                <a:solidFill>
                  <a:srgbClr val="000000"/>
                </a:solidFill>
                <a:latin typeface="Calibri"/>
              </a:endParaRPr>
            </a:p>
          </p:txBody>
        </p:sp>
      </p:gr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89" name="TextBox 2"/>
          <p:cNvSpPr/>
          <p:nvPr/>
        </p:nvSpPr>
        <p:spPr>
          <a:xfrm>
            <a:off x="1028880" y="461052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Objetivo</a:t>
            </a:r>
            <a:endParaRPr b="0" lang="es-ES" sz="4400" spc="-1" strike="noStrike">
              <a:solidFill>
                <a:srgbClr val="000000"/>
              </a:solidFill>
              <a:latin typeface="Arial"/>
            </a:endParaRPr>
          </a:p>
        </p:txBody>
      </p:sp>
      <p:sp>
        <p:nvSpPr>
          <p:cNvPr id="90" name="TextBox 3"/>
          <p:cNvSpPr/>
          <p:nvPr/>
        </p:nvSpPr>
        <p:spPr>
          <a:xfrm>
            <a:off x="8949960" y="2482200"/>
            <a:ext cx="8308800" cy="4661640"/>
          </a:xfrm>
          <a:prstGeom prst="rect">
            <a:avLst/>
          </a:prstGeom>
          <a:noFill/>
          <a:ln w="0">
            <a:noFill/>
          </a:ln>
        </p:spPr>
        <p:style>
          <a:lnRef idx="0"/>
          <a:fillRef idx="0"/>
          <a:effectRef idx="0"/>
          <a:fontRef idx="minor"/>
        </p:style>
        <p:txBody>
          <a:bodyPr lIns="0" rIns="0" tIns="0" bIns="0" anchor="t">
            <a:spAutoFit/>
          </a:bodyPr>
          <a:p>
            <a:pPr>
              <a:lnSpc>
                <a:spcPts val="2823"/>
              </a:lnSpc>
            </a:pPr>
            <a:r>
              <a:rPr b="0" lang="en-US" sz="2350" spc="-1" strike="noStrike">
                <a:solidFill>
                  <a:srgbClr val="000000"/>
                </a:solidFill>
                <a:latin typeface="Prompt Light Bold"/>
              </a:rPr>
              <a:t>Influweb </a:t>
            </a:r>
            <a:r>
              <a:rPr b="0" lang="en-US" sz="2350" spc="-1" strike="noStrike">
                <a:solidFill>
                  <a:srgbClr val="000000"/>
                </a:solidFill>
                <a:latin typeface="Prompt Light"/>
              </a:rPr>
              <a:t>es un sitio web que ofrecemos como producto individual y personalizado, y que trataremos de vender a personas con empresas de respaldo a las que tener una mayor visibilidad y aparecer constantemente en un sitio fijo (mientras el acuerdo influencer - empresa esté en pie) les podría interesar por lo que al influencer también.</a:t>
            </a:r>
            <a:endParaRPr b="0" lang="es-ES" sz="2350" spc="-1" strike="noStrike">
              <a:solidFill>
                <a:srgbClr val="000000"/>
              </a:solidFill>
              <a:latin typeface="Arial"/>
            </a:endParaRPr>
          </a:p>
          <a:p>
            <a:pPr>
              <a:lnSpc>
                <a:spcPts val="2823"/>
              </a:lnSpc>
            </a:pPr>
            <a:endParaRPr b="0" lang="es-ES" sz="1800" spc="-1" strike="noStrike">
              <a:solidFill>
                <a:srgbClr val="000000"/>
              </a:solidFill>
              <a:latin typeface="Arial"/>
            </a:endParaRPr>
          </a:p>
          <a:p>
            <a:pPr>
              <a:lnSpc>
                <a:spcPts val="2823"/>
              </a:lnSpc>
            </a:pPr>
            <a:r>
              <a:rPr b="0" lang="en-US" sz="2350" spc="-1" strike="noStrike">
                <a:solidFill>
                  <a:srgbClr val="000000"/>
                </a:solidFill>
                <a:latin typeface="Prompt Light"/>
              </a:rPr>
              <a:t>Por esto, nuestro objetivo principal es saciar la necesidad de las empresas de vender, a la vez que saciamos la necesidad de los influencers de obtener un mayor beneficio por parte de las empresas y por ende también se cubriría la necesidad de los usuarios de comprar productos que tienen estos influencers.</a:t>
            </a:r>
            <a:endParaRPr b="0" lang="es-ES" sz="2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91" name="TextBox 2"/>
          <p:cNvSpPr/>
          <p:nvPr/>
        </p:nvSpPr>
        <p:spPr>
          <a:xfrm>
            <a:off x="1028880" y="461052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Planteamiento</a:t>
            </a:r>
            <a:endParaRPr b="0" lang="es-ES" sz="4400" spc="-1" strike="noStrike">
              <a:solidFill>
                <a:srgbClr val="000000"/>
              </a:solidFill>
              <a:latin typeface="Arial"/>
            </a:endParaRPr>
          </a:p>
        </p:txBody>
      </p:sp>
      <p:sp>
        <p:nvSpPr>
          <p:cNvPr id="92" name="TextBox 3"/>
          <p:cNvSpPr/>
          <p:nvPr/>
        </p:nvSpPr>
        <p:spPr>
          <a:xfrm>
            <a:off x="8949960" y="2623680"/>
            <a:ext cx="8308800" cy="5019480"/>
          </a:xfrm>
          <a:prstGeom prst="rect">
            <a:avLst/>
          </a:prstGeom>
          <a:noFill/>
          <a:ln w="0">
            <a:noFill/>
          </a:ln>
        </p:spPr>
        <p:style>
          <a:lnRef idx="0"/>
          <a:fillRef idx="0"/>
          <a:effectRef idx="0"/>
          <a:fontRef idx="minor"/>
        </p:style>
        <p:txBody>
          <a:bodyPr lIns="0" rIns="0" tIns="0" bIns="0" anchor="t">
            <a:spAutoFit/>
          </a:bodyPr>
          <a:p>
            <a:pPr>
              <a:lnSpc>
                <a:spcPts val="2823"/>
              </a:lnSpc>
            </a:pPr>
            <a:r>
              <a:rPr b="0" lang="en-US" sz="2350" spc="-1" strike="noStrike">
                <a:solidFill>
                  <a:srgbClr val="000000"/>
                </a:solidFill>
                <a:latin typeface="Prompt Light"/>
              </a:rPr>
              <a:t>En este apartado os contaremos los primeros pasos que hemos seguido para llevar a cabo nuestro objetivo, explicado anteriormente.</a:t>
            </a:r>
            <a:endParaRPr b="0" lang="es-ES" sz="2350" spc="-1" strike="noStrike">
              <a:solidFill>
                <a:srgbClr val="000000"/>
              </a:solidFill>
              <a:latin typeface="Arial"/>
            </a:endParaRPr>
          </a:p>
          <a:p>
            <a:pPr>
              <a:lnSpc>
                <a:spcPts val="2823"/>
              </a:lnSpc>
            </a:pPr>
            <a:endParaRPr b="0" lang="es-ES" sz="1800" spc="-1" strike="noStrike">
              <a:solidFill>
                <a:srgbClr val="000000"/>
              </a:solidFill>
              <a:latin typeface="Arial"/>
            </a:endParaRPr>
          </a:p>
          <a:p>
            <a:pPr>
              <a:lnSpc>
                <a:spcPts val="2823"/>
              </a:lnSpc>
            </a:pPr>
            <a:r>
              <a:rPr b="0" lang="en-US" sz="2350" spc="-1" strike="noStrike">
                <a:solidFill>
                  <a:srgbClr val="000000"/>
                </a:solidFill>
                <a:latin typeface="Prompt Light"/>
              </a:rPr>
              <a:t>Los pasos principales fueron los siguientes:</a:t>
            </a:r>
            <a:endParaRPr b="0" lang="es-ES" sz="2350" spc="-1" strike="noStrike">
              <a:solidFill>
                <a:srgbClr val="000000"/>
              </a:solidFill>
              <a:latin typeface="Arial"/>
            </a:endParaRPr>
          </a:p>
          <a:p>
            <a:pPr>
              <a:lnSpc>
                <a:spcPts val="2823"/>
              </a:lnSpc>
            </a:pPr>
            <a:endParaRPr b="0" lang="es-ES" sz="1800" spc="-1" strike="noStrike">
              <a:solidFill>
                <a:srgbClr val="000000"/>
              </a:solidFill>
              <a:latin typeface="Arial"/>
            </a:endParaRPr>
          </a:p>
          <a:p>
            <a:pPr lvl="1" marL="507960" indent="-254160">
              <a:lnSpc>
                <a:spcPts val="2823"/>
              </a:lnSpc>
              <a:buClr>
                <a:srgbClr val="000000"/>
              </a:buClr>
              <a:buFont typeface="Arial"/>
              <a:buChar char="•"/>
            </a:pPr>
            <a:r>
              <a:rPr b="0" lang="en-US" sz="2350" spc="-1" strike="noStrike">
                <a:solidFill>
                  <a:srgbClr val="000000"/>
                </a:solidFill>
                <a:latin typeface="Prompt Light Bold"/>
              </a:rPr>
              <a:t>Diseño de Mock-up</a:t>
            </a:r>
            <a:r>
              <a:rPr b="0" lang="en-US" sz="2350" spc="-1" strike="noStrike">
                <a:solidFill>
                  <a:srgbClr val="000000"/>
                </a:solidFill>
                <a:latin typeface="Prompt Light"/>
              </a:rPr>
              <a:t>. Para una fácil y rápida maquetación del contenido en el Front- end.</a:t>
            </a:r>
            <a:endParaRPr b="0" lang="es-ES" sz="2350" spc="-1" strike="noStrike">
              <a:solidFill>
                <a:srgbClr val="000000"/>
              </a:solidFill>
              <a:latin typeface="Arial"/>
            </a:endParaRPr>
          </a:p>
          <a:p>
            <a:pPr>
              <a:lnSpc>
                <a:spcPts val="2823"/>
              </a:lnSpc>
            </a:pPr>
            <a:endParaRPr b="0" lang="es-ES" sz="1800" spc="-1" strike="noStrike">
              <a:solidFill>
                <a:srgbClr val="000000"/>
              </a:solidFill>
              <a:latin typeface="Arial"/>
            </a:endParaRPr>
          </a:p>
          <a:p>
            <a:pPr lvl="1" marL="507960" indent="-254160">
              <a:lnSpc>
                <a:spcPts val="2823"/>
              </a:lnSpc>
              <a:buClr>
                <a:srgbClr val="000000"/>
              </a:buClr>
              <a:buFont typeface="Arial"/>
              <a:buChar char="•"/>
            </a:pPr>
            <a:r>
              <a:rPr b="0" lang="en-US" sz="2350" spc="-1" strike="noStrike">
                <a:solidFill>
                  <a:srgbClr val="000000"/>
                </a:solidFill>
                <a:latin typeface="Prompt Light Bold"/>
              </a:rPr>
              <a:t>Diagrama E/R de la BD</a:t>
            </a:r>
            <a:r>
              <a:rPr b="0" lang="en-US" sz="2350" spc="-1" strike="noStrike">
                <a:solidFill>
                  <a:srgbClr val="000000"/>
                </a:solidFill>
                <a:latin typeface="Prompt Light"/>
              </a:rPr>
              <a:t>. Para una mayor claridad y estructuración de datos en el Back- end.</a:t>
            </a:r>
            <a:endParaRPr b="0" lang="es-ES" sz="2350" spc="-1" strike="noStrike">
              <a:solidFill>
                <a:srgbClr val="000000"/>
              </a:solidFill>
              <a:latin typeface="Arial"/>
            </a:endParaRPr>
          </a:p>
          <a:p>
            <a:pPr>
              <a:lnSpc>
                <a:spcPts val="2823"/>
              </a:lnSpc>
            </a:pPr>
            <a:endParaRPr b="0" lang="es-ES" sz="1800" spc="-1" strike="noStrike">
              <a:solidFill>
                <a:srgbClr val="000000"/>
              </a:solidFill>
              <a:latin typeface="Arial"/>
            </a:endParaRPr>
          </a:p>
          <a:p>
            <a:pPr lvl="1" marL="507960" indent="-254160">
              <a:lnSpc>
                <a:spcPts val="2823"/>
              </a:lnSpc>
              <a:buClr>
                <a:srgbClr val="000000"/>
              </a:buClr>
              <a:buFont typeface="Arial"/>
              <a:buChar char="•"/>
            </a:pPr>
            <a:r>
              <a:rPr b="0" lang="en-US" sz="2350" spc="-1" strike="noStrike">
                <a:solidFill>
                  <a:srgbClr val="000000"/>
                </a:solidFill>
                <a:latin typeface="Prompt Light"/>
              </a:rPr>
              <a:t>Organización de tareas. Para una mayor productividad en equipo.</a:t>
            </a:r>
            <a:endParaRPr b="0" lang="es-ES" sz="2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grpSp>
        <p:nvGrpSpPr>
          <p:cNvPr id="93" name="Group 2"/>
          <p:cNvGrpSpPr/>
          <p:nvPr/>
        </p:nvGrpSpPr>
        <p:grpSpPr>
          <a:xfrm>
            <a:off x="1028880" y="1074240"/>
            <a:ext cx="16230240" cy="8183880"/>
            <a:chOff x="1028880" y="1074240"/>
            <a:chExt cx="16230240" cy="8183880"/>
          </a:xfrm>
        </p:grpSpPr>
        <p:sp>
          <p:nvSpPr>
            <p:cNvPr id="94" name="Freeform 3"/>
            <p:cNvSpPr/>
            <p:nvPr/>
          </p:nvSpPr>
          <p:spPr>
            <a:xfrm>
              <a:off x="1028880" y="2195280"/>
              <a:ext cx="16230240" cy="7062840"/>
            </a:xfrm>
            <a:custGeom>
              <a:avLst/>
              <a:gdLst>
                <a:gd name="textAreaLeft" fmla="*/ 0 w 16230240"/>
                <a:gd name="textAreaRight" fmla="*/ 16230600 w 16230240"/>
                <a:gd name="textAreaTop" fmla="*/ 0 h 7062840"/>
                <a:gd name="textAreaBottom" fmla="*/ 7063200 h 7062840"/>
              </a:gdLst>
              <a:ahLst/>
              <a:rect l="textAreaLeft" t="textAreaTop" r="textAreaRight" b="textAreaBottom"/>
              <a:pathLst>
                <a:path w="4274726" h="1860244">
                  <a:moveTo>
                    <a:pt x="0" y="0"/>
                  </a:moveTo>
                  <a:lnTo>
                    <a:pt x="4274726" y="0"/>
                  </a:lnTo>
                  <a:lnTo>
                    <a:pt x="4274726" y="1860244"/>
                  </a:lnTo>
                  <a:lnTo>
                    <a:pt x="0" y="1860244"/>
                  </a:lnTo>
                  <a:close/>
                </a:path>
              </a:pathLst>
            </a:custGeom>
            <a:solidFill>
              <a:srgbClr val="ffffff"/>
            </a:solid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sp>
          <p:nvSpPr>
            <p:cNvPr id="95" name="TextBox 4"/>
            <p:cNvSpPr/>
            <p:nvPr/>
          </p:nvSpPr>
          <p:spPr>
            <a:xfrm>
              <a:off x="1028880" y="1074240"/>
              <a:ext cx="3085560" cy="4206960"/>
            </a:xfrm>
            <a:prstGeom prst="rect">
              <a:avLst/>
            </a:prstGeom>
            <a:noFill/>
            <a:ln w="0">
              <a:noFill/>
            </a:ln>
          </p:spPr>
          <p:style>
            <a:lnRef idx="0"/>
            <a:fillRef idx="0"/>
            <a:effectRef idx="0"/>
            <a:fontRef idx="minor"/>
          </p:style>
          <p:txBody>
            <a:bodyPr lIns="50760" rIns="50760" tIns="50760" bIns="50760" anchor="ctr">
              <a:noAutofit/>
            </a:bodyPr>
            <a:p>
              <a:pPr algn="ctr">
                <a:lnSpc>
                  <a:spcPts val="6075"/>
                </a:lnSpc>
              </a:pPr>
              <a:endParaRPr b="0" lang="en-US" sz="1800" spc="-1" strike="noStrike">
                <a:solidFill>
                  <a:srgbClr val="000000"/>
                </a:solidFill>
                <a:latin typeface="Calibri"/>
              </a:endParaRPr>
            </a:p>
          </p:txBody>
        </p:sp>
      </p:grpSp>
      <p:grpSp>
        <p:nvGrpSpPr>
          <p:cNvPr id="96" name="Group 5"/>
          <p:cNvGrpSpPr/>
          <p:nvPr/>
        </p:nvGrpSpPr>
        <p:grpSpPr>
          <a:xfrm>
            <a:off x="2865600" y="2195280"/>
            <a:ext cx="12555000" cy="7062840"/>
            <a:chOff x="2865600" y="2195280"/>
            <a:chExt cx="12555000" cy="7062840"/>
          </a:xfrm>
        </p:grpSpPr>
        <p:sp>
          <p:nvSpPr>
            <p:cNvPr id="97" name="Freeform 6"/>
            <p:cNvSpPr/>
            <p:nvPr/>
          </p:nvSpPr>
          <p:spPr>
            <a:xfrm>
              <a:off x="2865600" y="2195280"/>
              <a:ext cx="12555000" cy="7062840"/>
            </a:xfrm>
            <a:custGeom>
              <a:avLst/>
              <a:gdLst>
                <a:gd name="textAreaLeft" fmla="*/ 0 w 12555000"/>
                <a:gd name="textAreaRight" fmla="*/ 12555360 w 12555000"/>
                <a:gd name="textAreaTop" fmla="*/ 0 h 7062840"/>
                <a:gd name="textAreaBottom" fmla="*/ 7063200 h 7062840"/>
              </a:gdLst>
              <a:ahLst/>
              <a:rect l="textAreaLeft" t="textAreaTop" r="textAreaRight" b="textAreaBottom"/>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s-ES" sz="1800" spc="-1" strike="noStrike">
                <a:solidFill>
                  <a:srgbClr val="000000"/>
                </a:solidFill>
                <a:latin typeface="Arial"/>
              </a:endParaRPr>
            </a:p>
          </p:txBody>
        </p:sp>
      </p:grpSp>
      <p:sp>
        <p:nvSpPr>
          <p:cNvPr id="98" name="TextBox 7"/>
          <p:cNvSpPr/>
          <p:nvPr/>
        </p:nvSpPr>
        <p:spPr>
          <a:xfrm>
            <a:off x="5316480" y="97164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Base de datos</a:t>
            </a:r>
            <a:endParaRPr b="0" lang="es-E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99" name="TextBox 2"/>
          <p:cNvSpPr/>
          <p:nvPr/>
        </p:nvSpPr>
        <p:spPr>
          <a:xfrm>
            <a:off x="3328200" y="841680"/>
            <a:ext cx="11631600" cy="781920"/>
          </a:xfrm>
          <a:prstGeom prst="rect">
            <a:avLst/>
          </a:prstGeom>
          <a:noFill/>
          <a:ln w="0">
            <a:noFill/>
          </a:ln>
        </p:spPr>
        <p:style>
          <a:lnRef idx="0"/>
          <a:fillRef idx="0"/>
          <a:effectRef idx="0"/>
          <a:fontRef idx="minor"/>
        </p:style>
        <p:txBody>
          <a:bodyPr lIns="0" rIns="0" tIns="0" bIns="0" anchor="t">
            <a:spAutoFit/>
          </a:bodyPr>
          <a:p>
            <a:pPr algn="ctr">
              <a:lnSpc>
                <a:spcPts val="6160"/>
              </a:lnSpc>
            </a:pPr>
            <a:r>
              <a:rPr b="0" lang="en-US" sz="4400" spc="-26" strike="noStrike">
                <a:solidFill>
                  <a:srgbClr val="000000"/>
                </a:solidFill>
                <a:latin typeface="TAN Headline"/>
              </a:rPr>
              <a:t>Organización de tiempo /tareas</a:t>
            </a:r>
            <a:endParaRPr b="0" lang="es-ES" sz="4400" spc="-1" strike="noStrike">
              <a:solidFill>
                <a:srgbClr val="000000"/>
              </a:solidFill>
              <a:latin typeface="Arial"/>
            </a:endParaRPr>
          </a:p>
        </p:txBody>
      </p:sp>
      <p:sp>
        <p:nvSpPr>
          <p:cNvPr id="100" name="TextBox 3"/>
          <p:cNvSpPr/>
          <p:nvPr/>
        </p:nvSpPr>
        <p:spPr>
          <a:xfrm>
            <a:off x="1028880" y="3380760"/>
            <a:ext cx="2225160" cy="2731320"/>
          </a:xfrm>
          <a:prstGeom prst="rect">
            <a:avLst/>
          </a:prstGeom>
          <a:noFill/>
          <a:ln w="0">
            <a:noFill/>
          </a:ln>
        </p:spPr>
        <p:style>
          <a:lnRef idx="0"/>
          <a:fillRef idx="0"/>
          <a:effectRef idx="0"/>
          <a:fontRef idx="minor"/>
        </p:style>
        <p:txBody>
          <a:bodyPr lIns="0" rIns="0" tIns="0" bIns="0" anchor="t">
            <a:spAutoFit/>
          </a:bodyPr>
          <a:p>
            <a:pPr>
              <a:lnSpc>
                <a:spcPts val="21504"/>
              </a:lnSpc>
            </a:pPr>
            <a:r>
              <a:rPr b="0" lang="en-US" sz="21500" spc="-131" strike="noStrike">
                <a:solidFill>
                  <a:srgbClr val="dbd5d2"/>
                </a:solidFill>
                <a:latin typeface="Montserrat Extra-Bold"/>
              </a:rPr>
              <a:t>1</a:t>
            </a:r>
            <a:endParaRPr b="0" lang="es-ES" sz="21500" spc="-1" strike="noStrike">
              <a:solidFill>
                <a:srgbClr val="000000"/>
              </a:solidFill>
              <a:latin typeface="Arial"/>
            </a:endParaRPr>
          </a:p>
        </p:txBody>
      </p:sp>
      <p:sp>
        <p:nvSpPr>
          <p:cNvPr id="101" name="TextBox 4"/>
          <p:cNvSpPr/>
          <p:nvPr/>
        </p:nvSpPr>
        <p:spPr>
          <a:xfrm>
            <a:off x="6458040" y="3380760"/>
            <a:ext cx="2685600" cy="2731320"/>
          </a:xfrm>
          <a:prstGeom prst="rect">
            <a:avLst/>
          </a:prstGeom>
          <a:noFill/>
          <a:ln w="0">
            <a:noFill/>
          </a:ln>
        </p:spPr>
        <p:style>
          <a:lnRef idx="0"/>
          <a:fillRef idx="0"/>
          <a:effectRef idx="0"/>
          <a:fontRef idx="minor"/>
        </p:style>
        <p:txBody>
          <a:bodyPr lIns="0" rIns="0" tIns="0" bIns="0" anchor="t">
            <a:spAutoFit/>
          </a:bodyPr>
          <a:p>
            <a:pPr>
              <a:lnSpc>
                <a:spcPts val="21504"/>
              </a:lnSpc>
            </a:pPr>
            <a:r>
              <a:rPr b="0" lang="en-US" sz="21500" spc="-131" strike="noStrike">
                <a:solidFill>
                  <a:srgbClr val="dbd5d2"/>
                </a:solidFill>
                <a:latin typeface="Montserrat Extra-Bold"/>
              </a:rPr>
              <a:t>2</a:t>
            </a:r>
            <a:endParaRPr b="0" lang="es-ES" sz="21500" spc="-1" strike="noStrike">
              <a:solidFill>
                <a:srgbClr val="000000"/>
              </a:solidFill>
              <a:latin typeface="Arial"/>
            </a:endParaRPr>
          </a:p>
        </p:txBody>
      </p:sp>
      <p:sp>
        <p:nvSpPr>
          <p:cNvPr id="102" name="TextBox 5"/>
          <p:cNvSpPr/>
          <p:nvPr/>
        </p:nvSpPr>
        <p:spPr>
          <a:xfrm>
            <a:off x="12012840" y="3380760"/>
            <a:ext cx="2468880" cy="2731320"/>
          </a:xfrm>
          <a:prstGeom prst="rect">
            <a:avLst/>
          </a:prstGeom>
          <a:noFill/>
          <a:ln w="0">
            <a:noFill/>
          </a:ln>
        </p:spPr>
        <p:style>
          <a:lnRef idx="0"/>
          <a:fillRef idx="0"/>
          <a:effectRef idx="0"/>
          <a:fontRef idx="minor"/>
        </p:style>
        <p:txBody>
          <a:bodyPr lIns="0" rIns="0" tIns="0" bIns="0" anchor="t">
            <a:spAutoFit/>
          </a:bodyPr>
          <a:p>
            <a:pPr>
              <a:lnSpc>
                <a:spcPts val="21504"/>
              </a:lnSpc>
            </a:pPr>
            <a:r>
              <a:rPr b="0" lang="en-US" sz="21500" spc="-131" strike="noStrike">
                <a:solidFill>
                  <a:srgbClr val="dbd5d2"/>
                </a:solidFill>
                <a:latin typeface="Montserrat Extra-Bold"/>
              </a:rPr>
              <a:t>3</a:t>
            </a:r>
            <a:endParaRPr b="0" lang="es-ES" sz="21500" spc="-1" strike="noStrike">
              <a:solidFill>
                <a:srgbClr val="000000"/>
              </a:solidFill>
              <a:latin typeface="Arial"/>
            </a:endParaRPr>
          </a:p>
        </p:txBody>
      </p:sp>
      <p:sp>
        <p:nvSpPr>
          <p:cNvPr id="103" name="TextBox 6"/>
          <p:cNvSpPr/>
          <p:nvPr/>
        </p:nvSpPr>
        <p:spPr>
          <a:xfrm>
            <a:off x="1028880" y="4733280"/>
            <a:ext cx="3827160" cy="508320"/>
          </a:xfrm>
          <a:prstGeom prst="rect">
            <a:avLst/>
          </a:prstGeom>
          <a:noFill/>
          <a:ln w="0">
            <a:noFill/>
          </a:ln>
        </p:spPr>
        <p:style>
          <a:lnRef idx="0"/>
          <a:fillRef idx="0"/>
          <a:effectRef idx="0"/>
          <a:fontRef idx="minor"/>
        </p:style>
        <p:txBody>
          <a:bodyPr lIns="0" rIns="0" tIns="0" bIns="0" anchor="t">
            <a:spAutoFit/>
          </a:bodyPr>
          <a:p>
            <a:pPr>
              <a:lnSpc>
                <a:spcPts val="4000"/>
              </a:lnSpc>
            </a:pPr>
            <a:r>
              <a:rPr b="0" lang="en-US" sz="4000" spc="-24" strike="noStrike">
                <a:solidFill>
                  <a:srgbClr val="000000"/>
                </a:solidFill>
                <a:latin typeface="Montserrat Extra-Bold"/>
              </a:rPr>
              <a:t>Pública</a:t>
            </a:r>
            <a:endParaRPr b="0" lang="es-ES" sz="4000" spc="-1" strike="noStrike">
              <a:solidFill>
                <a:srgbClr val="000000"/>
              </a:solidFill>
              <a:latin typeface="Arial"/>
            </a:endParaRPr>
          </a:p>
        </p:txBody>
      </p:sp>
      <p:sp>
        <p:nvSpPr>
          <p:cNvPr id="104" name="TextBox 7"/>
          <p:cNvSpPr/>
          <p:nvPr/>
        </p:nvSpPr>
        <p:spPr>
          <a:xfrm>
            <a:off x="6458040" y="4733280"/>
            <a:ext cx="3827160" cy="508320"/>
          </a:xfrm>
          <a:prstGeom prst="rect">
            <a:avLst/>
          </a:prstGeom>
          <a:noFill/>
          <a:ln w="0">
            <a:noFill/>
          </a:ln>
        </p:spPr>
        <p:style>
          <a:lnRef idx="0"/>
          <a:fillRef idx="0"/>
          <a:effectRef idx="0"/>
          <a:fontRef idx="minor"/>
        </p:style>
        <p:txBody>
          <a:bodyPr lIns="0" rIns="0" tIns="0" bIns="0" anchor="t">
            <a:spAutoFit/>
          </a:bodyPr>
          <a:p>
            <a:pPr>
              <a:lnSpc>
                <a:spcPts val="4000"/>
              </a:lnSpc>
            </a:pPr>
            <a:r>
              <a:rPr b="0" lang="en-US" sz="4000" spc="-24" strike="noStrike">
                <a:solidFill>
                  <a:srgbClr val="000000"/>
                </a:solidFill>
                <a:latin typeface="Montserrat Extra-Bold"/>
              </a:rPr>
              <a:t>Usuario</a:t>
            </a:r>
            <a:endParaRPr b="0" lang="es-ES" sz="4000" spc="-1" strike="noStrike">
              <a:solidFill>
                <a:srgbClr val="000000"/>
              </a:solidFill>
              <a:latin typeface="Arial"/>
            </a:endParaRPr>
          </a:p>
        </p:txBody>
      </p:sp>
      <p:sp>
        <p:nvSpPr>
          <p:cNvPr id="105" name="TextBox 8"/>
          <p:cNvSpPr/>
          <p:nvPr/>
        </p:nvSpPr>
        <p:spPr>
          <a:xfrm>
            <a:off x="12012840" y="4714200"/>
            <a:ext cx="3827160" cy="495720"/>
          </a:xfrm>
          <a:prstGeom prst="rect">
            <a:avLst/>
          </a:prstGeom>
          <a:noFill/>
          <a:ln w="0">
            <a:noFill/>
          </a:ln>
        </p:spPr>
        <p:style>
          <a:lnRef idx="0"/>
          <a:fillRef idx="0"/>
          <a:effectRef idx="0"/>
          <a:fontRef idx="minor"/>
        </p:style>
        <p:txBody>
          <a:bodyPr lIns="0" rIns="0" tIns="0" bIns="0" anchor="t">
            <a:spAutoFit/>
          </a:bodyPr>
          <a:p>
            <a:pPr>
              <a:lnSpc>
                <a:spcPts val="3900"/>
              </a:lnSpc>
            </a:pPr>
            <a:r>
              <a:rPr b="0" lang="en-US" sz="3900" spc="-24" strike="noStrike">
                <a:solidFill>
                  <a:srgbClr val="000000"/>
                </a:solidFill>
                <a:latin typeface="Montserrat Extra-Bold"/>
              </a:rPr>
              <a:t>Administrador</a:t>
            </a:r>
            <a:endParaRPr b="0" lang="es-ES" sz="3900" spc="-1" strike="noStrike">
              <a:solidFill>
                <a:srgbClr val="000000"/>
              </a:solidFill>
              <a:latin typeface="Arial"/>
            </a:endParaRPr>
          </a:p>
        </p:txBody>
      </p:sp>
      <p:sp>
        <p:nvSpPr>
          <p:cNvPr id="106" name="TextBox 9"/>
          <p:cNvSpPr/>
          <p:nvPr/>
        </p:nvSpPr>
        <p:spPr>
          <a:xfrm>
            <a:off x="1028880" y="6028560"/>
            <a:ext cx="4451040" cy="1524240"/>
          </a:xfrm>
          <a:prstGeom prst="rect">
            <a:avLst/>
          </a:prstGeom>
          <a:noFill/>
          <a:ln w="0">
            <a:noFill/>
          </a:ln>
        </p:spPr>
        <p:style>
          <a:lnRef idx="0"/>
          <a:fillRef idx="0"/>
          <a:effectRef idx="0"/>
          <a:fontRef idx="minor"/>
        </p:style>
        <p:txBody>
          <a:bodyPr lIns="0" rIns="0" tIns="0" bIns="0" anchor="t">
            <a:spAutoFit/>
          </a:bodyPr>
          <a:p>
            <a:pPr>
              <a:lnSpc>
                <a:spcPts val="2401"/>
              </a:lnSpc>
            </a:pPr>
            <a:r>
              <a:rPr b="0" lang="en-US" sz="2000" spc="-1" strike="noStrike">
                <a:solidFill>
                  <a:srgbClr val="000000"/>
                </a:solidFill>
                <a:latin typeface="Montserrat"/>
              </a:rPr>
              <a:t>La publica que es la parte en la que van a interactuar los usuarios no registrados.</a:t>
            </a:r>
            <a:endParaRPr b="0" lang="es-ES" sz="2000" spc="-1" strike="noStrike">
              <a:solidFill>
                <a:srgbClr val="000000"/>
              </a:solidFill>
              <a:latin typeface="Arial"/>
            </a:endParaRPr>
          </a:p>
          <a:p>
            <a:pPr>
              <a:lnSpc>
                <a:spcPts val="2401"/>
              </a:lnSpc>
            </a:pPr>
            <a:endParaRPr b="0" lang="es-ES" sz="1800" spc="-1" strike="noStrike">
              <a:solidFill>
                <a:srgbClr val="000000"/>
              </a:solidFill>
              <a:latin typeface="Arial"/>
            </a:endParaRPr>
          </a:p>
          <a:p>
            <a:pPr>
              <a:lnSpc>
                <a:spcPts val="2401"/>
              </a:lnSpc>
            </a:pPr>
            <a:r>
              <a:rPr b="0" lang="en-US" sz="2000" spc="-1" strike="noStrike">
                <a:solidFill>
                  <a:srgbClr val="000000"/>
                </a:solidFill>
                <a:latin typeface="Montserrat"/>
              </a:rPr>
              <a:t>La ha hecho Sergio. </a:t>
            </a:r>
            <a:endParaRPr b="0" lang="es-ES" sz="2000" spc="-1" strike="noStrike">
              <a:solidFill>
                <a:srgbClr val="000000"/>
              </a:solidFill>
              <a:latin typeface="Arial"/>
            </a:endParaRPr>
          </a:p>
        </p:txBody>
      </p:sp>
      <p:sp>
        <p:nvSpPr>
          <p:cNvPr id="107" name="TextBox 10"/>
          <p:cNvSpPr/>
          <p:nvPr/>
        </p:nvSpPr>
        <p:spPr>
          <a:xfrm>
            <a:off x="6458040" y="6028560"/>
            <a:ext cx="4451040" cy="1524240"/>
          </a:xfrm>
          <a:prstGeom prst="rect">
            <a:avLst/>
          </a:prstGeom>
          <a:noFill/>
          <a:ln w="0">
            <a:noFill/>
          </a:ln>
        </p:spPr>
        <p:style>
          <a:lnRef idx="0"/>
          <a:fillRef idx="0"/>
          <a:effectRef idx="0"/>
          <a:fontRef idx="minor"/>
        </p:style>
        <p:txBody>
          <a:bodyPr lIns="0" rIns="0" tIns="0" bIns="0" anchor="t">
            <a:spAutoFit/>
          </a:bodyPr>
          <a:p>
            <a:pPr>
              <a:lnSpc>
                <a:spcPts val="2401"/>
              </a:lnSpc>
            </a:pPr>
            <a:r>
              <a:rPr b="0" lang="en-US" sz="2000" spc="-1" strike="noStrike">
                <a:solidFill>
                  <a:srgbClr val="000000"/>
                </a:solidFill>
                <a:latin typeface="Montserrat"/>
              </a:rPr>
              <a:t>La del usuario que es la parte en la que van a interactuar los usuarios registrados.</a:t>
            </a:r>
            <a:endParaRPr b="0" lang="es-ES" sz="2000" spc="-1" strike="noStrike">
              <a:solidFill>
                <a:srgbClr val="000000"/>
              </a:solidFill>
              <a:latin typeface="Arial"/>
            </a:endParaRPr>
          </a:p>
          <a:p>
            <a:pPr>
              <a:lnSpc>
                <a:spcPts val="2401"/>
              </a:lnSpc>
            </a:pPr>
            <a:endParaRPr b="0" lang="es-ES" sz="1800" spc="-1" strike="noStrike">
              <a:solidFill>
                <a:srgbClr val="000000"/>
              </a:solidFill>
              <a:latin typeface="Arial"/>
            </a:endParaRPr>
          </a:p>
          <a:p>
            <a:pPr>
              <a:lnSpc>
                <a:spcPts val="2401"/>
              </a:lnSpc>
            </a:pPr>
            <a:r>
              <a:rPr b="0" lang="en-US" sz="2000" spc="-1" strike="noStrike">
                <a:solidFill>
                  <a:srgbClr val="000000"/>
                </a:solidFill>
                <a:latin typeface="Montserrat"/>
              </a:rPr>
              <a:t>La ha hecho Alejandro</a:t>
            </a:r>
            <a:endParaRPr b="0" lang="es-ES" sz="2000" spc="-1" strike="noStrike">
              <a:solidFill>
                <a:srgbClr val="000000"/>
              </a:solidFill>
              <a:latin typeface="Arial"/>
            </a:endParaRPr>
          </a:p>
        </p:txBody>
      </p:sp>
      <p:sp>
        <p:nvSpPr>
          <p:cNvPr id="108" name="TextBox 11"/>
          <p:cNvSpPr/>
          <p:nvPr/>
        </p:nvSpPr>
        <p:spPr>
          <a:xfrm>
            <a:off x="11890440" y="6028560"/>
            <a:ext cx="4451040" cy="1829160"/>
          </a:xfrm>
          <a:prstGeom prst="rect">
            <a:avLst/>
          </a:prstGeom>
          <a:noFill/>
          <a:ln w="0">
            <a:noFill/>
          </a:ln>
        </p:spPr>
        <p:style>
          <a:lnRef idx="0"/>
          <a:fillRef idx="0"/>
          <a:effectRef idx="0"/>
          <a:fontRef idx="minor"/>
        </p:style>
        <p:txBody>
          <a:bodyPr lIns="0" rIns="0" tIns="0" bIns="0" anchor="t">
            <a:spAutoFit/>
          </a:bodyPr>
          <a:p>
            <a:pPr>
              <a:lnSpc>
                <a:spcPts val="2401"/>
              </a:lnSpc>
            </a:pPr>
            <a:r>
              <a:rPr b="0" lang="en-US" sz="2000" spc="-1" strike="noStrike">
                <a:solidFill>
                  <a:srgbClr val="000000"/>
                </a:solidFill>
                <a:latin typeface="Montserrat"/>
              </a:rPr>
              <a:t>La parte del administrador es es en la que va ha interactuar el usuario administrador (solo puede haber un admin).</a:t>
            </a:r>
            <a:endParaRPr b="0" lang="es-ES" sz="2000" spc="-1" strike="noStrike">
              <a:solidFill>
                <a:srgbClr val="000000"/>
              </a:solidFill>
              <a:latin typeface="Arial"/>
            </a:endParaRPr>
          </a:p>
          <a:p>
            <a:pPr>
              <a:lnSpc>
                <a:spcPts val="2401"/>
              </a:lnSpc>
            </a:pPr>
            <a:endParaRPr b="0" lang="es-ES" sz="1800" spc="-1" strike="noStrike">
              <a:solidFill>
                <a:srgbClr val="000000"/>
              </a:solidFill>
              <a:latin typeface="Arial"/>
            </a:endParaRPr>
          </a:p>
          <a:p>
            <a:pPr>
              <a:lnSpc>
                <a:spcPts val="2401"/>
              </a:lnSpc>
            </a:pPr>
            <a:r>
              <a:rPr b="0" lang="en-US" sz="2000" spc="-1" strike="noStrike">
                <a:solidFill>
                  <a:srgbClr val="000000"/>
                </a:solidFill>
                <a:latin typeface="Montserrat"/>
              </a:rPr>
              <a:t>La ha hecho Iván</a:t>
            </a:r>
            <a:endParaRPr b="0" lang="es-ES" sz="2000" spc="-1" strike="noStrike">
              <a:solidFill>
                <a:srgbClr val="000000"/>
              </a:solidFill>
              <a:latin typeface="Arial"/>
            </a:endParaRPr>
          </a:p>
        </p:txBody>
      </p:sp>
      <p:sp>
        <p:nvSpPr>
          <p:cNvPr id="109" name="TextBox 12"/>
          <p:cNvSpPr/>
          <p:nvPr/>
        </p:nvSpPr>
        <p:spPr>
          <a:xfrm>
            <a:off x="1028880" y="2276280"/>
            <a:ext cx="15896520" cy="563400"/>
          </a:xfrm>
          <a:prstGeom prst="rect">
            <a:avLst/>
          </a:prstGeom>
          <a:noFill/>
          <a:ln w="0">
            <a:noFill/>
          </a:ln>
        </p:spPr>
        <p:style>
          <a:lnRef idx="0"/>
          <a:fillRef idx="0"/>
          <a:effectRef idx="0"/>
          <a:fontRef idx="minor"/>
        </p:style>
        <p:txBody>
          <a:bodyPr lIns="0" rIns="0" tIns="0" bIns="0" anchor="t">
            <a:spAutoFit/>
          </a:bodyPr>
          <a:p>
            <a:pPr algn="ctr">
              <a:lnSpc>
                <a:spcPts val="4439"/>
              </a:lnSpc>
            </a:pPr>
            <a:r>
              <a:rPr b="0" lang="en-US" sz="3700" spc="-1" strike="noStrike">
                <a:solidFill>
                  <a:srgbClr val="000000"/>
                </a:solidFill>
                <a:latin typeface="Montserrat Bold"/>
              </a:rPr>
              <a:t>Influweb </a:t>
            </a:r>
            <a:r>
              <a:rPr b="0" lang="en-US" sz="3700" spc="-1" strike="noStrike">
                <a:solidFill>
                  <a:srgbClr val="000000"/>
                </a:solidFill>
                <a:latin typeface="Montserrat"/>
              </a:rPr>
              <a:t>tiene tres partes:</a:t>
            </a:r>
            <a:endParaRPr b="0" lang="es-ES" sz="3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f1"/>
        </a:solidFill>
      </p:bgPr>
    </p:bg>
    <p:spTree>
      <p:nvGrpSpPr>
        <p:cNvPr id="1" name=""/>
        <p:cNvGrpSpPr/>
        <p:nvPr/>
      </p:nvGrpSpPr>
      <p:grpSpPr>
        <a:xfrm>
          <a:off x="0" y="0"/>
          <a:ext cx="0" cy="0"/>
          <a:chOff x="0" y="0"/>
          <a:chExt cx="0" cy="0"/>
        </a:xfrm>
      </p:grpSpPr>
      <p:sp>
        <p:nvSpPr>
          <p:cNvPr id="110" name="TextBox 2"/>
          <p:cNvSpPr/>
          <p:nvPr/>
        </p:nvSpPr>
        <p:spPr>
          <a:xfrm>
            <a:off x="1028880" y="4610520"/>
            <a:ext cx="7654680" cy="754200"/>
          </a:xfrm>
          <a:prstGeom prst="rect">
            <a:avLst/>
          </a:prstGeom>
          <a:noFill/>
          <a:ln w="0">
            <a:noFill/>
          </a:ln>
        </p:spPr>
        <p:style>
          <a:lnRef idx="0"/>
          <a:fillRef idx="0"/>
          <a:effectRef idx="0"/>
          <a:fontRef idx="minor"/>
        </p:style>
        <p:txBody>
          <a:bodyPr lIns="0" rIns="0" tIns="0" bIns="0" anchor="t">
            <a:spAutoFit/>
          </a:bodyPr>
          <a:p>
            <a:pPr algn="ctr">
              <a:lnSpc>
                <a:spcPts val="5941"/>
              </a:lnSpc>
            </a:pPr>
            <a:r>
              <a:rPr b="0" lang="en-US" sz="4400" spc="-26" strike="noStrike">
                <a:solidFill>
                  <a:srgbClr val="000000"/>
                </a:solidFill>
                <a:latin typeface="TAN Headline"/>
              </a:rPr>
              <a:t>Desarrollo y fases</a:t>
            </a:r>
            <a:endParaRPr b="0" lang="es-ES" sz="4400" spc="-1" strike="noStrike">
              <a:solidFill>
                <a:srgbClr val="000000"/>
              </a:solidFill>
              <a:latin typeface="Arial"/>
            </a:endParaRPr>
          </a:p>
        </p:txBody>
      </p:sp>
      <p:sp>
        <p:nvSpPr>
          <p:cNvPr id="111" name="TextBox 3"/>
          <p:cNvSpPr/>
          <p:nvPr/>
        </p:nvSpPr>
        <p:spPr>
          <a:xfrm>
            <a:off x="8791200" y="592200"/>
            <a:ext cx="8308800" cy="8587800"/>
          </a:xfrm>
          <a:prstGeom prst="rect">
            <a:avLst/>
          </a:prstGeom>
          <a:noFill/>
          <a:ln w="0">
            <a:noFill/>
          </a:ln>
        </p:spPr>
        <p:style>
          <a:lnRef idx="0"/>
          <a:fillRef idx="0"/>
          <a:effectRef idx="0"/>
          <a:fontRef idx="minor"/>
        </p:style>
        <p:txBody>
          <a:bodyPr lIns="0" rIns="0" tIns="0" bIns="0" anchor="t">
            <a:spAutoFit/>
          </a:bodyPr>
          <a:p>
            <a:r>
              <a:rPr b="0" lang="en-US" sz="2350" spc="-1" strike="noStrike">
                <a:solidFill>
                  <a:srgbClr val="000000"/>
                </a:solidFill>
                <a:latin typeface="Prompt Light"/>
              </a:rPr>
              <a:t>En cuanto a la organización hemos distribuido el desarrollo del proyecto en 3 pases principales:</a:t>
            </a:r>
            <a:endParaRPr b="0" lang="es-ES" sz="2350" spc="-1" strike="noStrike">
              <a:solidFill>
                <a:srgbClr val="000000"/>
              </a:solidFill>
              <a:latin typeface="Arial"/>
              <a:ea typeface=""/>
            </a:endParaRPr>
          </a:p>
          <a:p>
            <a:r>
              <a:rPr b="0" lang="en-US" sz="2350" spc="-1" strike="noStrike">
                <a:solidFill>
                  <a:srgbClr val="000000"/>
                </a:solidFill>
                <a:latin typeface="Prompt Light"/>
              </a:rPr>
              <a:t>1 – Planteamiento</a:t>
            </a:r>
            <a:endParaRPr b="0" lang="es-ES" sz="2350" spc="-1" strike="noStrike">
              <a:solidFill>
                <a:srgbClr val="000000"/>
              </a:solidFill>
              <a:latin typeface="Arial"/>
              <a:ea typeface=""/>
            </a:endParaRPr>
          </a:p>
          <a:p>
            <a:r>
              <a:rPr b="0" lang="en-US" sz="2350" spc="-1" strike="noStrike">
                <a:solidFill>
                  <a:srgbClr val="000000"/>
                </a:solidFill>
                <a:latin typeface="Prompt Light"/>
              </a:rPr>
              <a:t>En esta fase hemos estudiado la idea y lo que hemos querido plasmar con el proyecto. Dando así una estructura principal al sitio web y también pensando cuales serían las mejores opciones de implementación teniendo en cuenta todas las opciones posibles.</a:t>
            </a:r>
            <a:endParaRPr b="0" lang="es-ES" sz="2350" spc="-1" strike="noStrike">
              <a:solidFill>
                <a:srgbClr val="000000"/>
              </a:solidFill>
              <a:latin typeface="Arial"/>
              <a:ea typeface=""/>
            </a:endParaRPr>
          </a:p>
          <a:p>
            <a:r>
              <a:rPr b="0" lang="en-US" sz="2350" spc="-1" strike="noStrike">
                <a:solidFill>
                  <a:srgbClr val="000000"/>
                </a:solidFill>
                <a:latin typeface="Prompt Light"/>
              </a:rPr>
              <a:t>Aquí es donde dimos pie a la maquetación, mock-up y planteamiento de la base de datos del proyecto.</a:t>
            </a:r>
            <a:endParaRPr b="0" lang="es-ES" sz="2350" spc="-1" strike="noStrike">
              <a:solidFill>
                <a:srgbClr val="000000"/>
              </a:solidFill>
              <a:latin typeface="Arial"/>
              <a:ea typeface=""/>
            </a:endParaRPr>
          </a:p>
          <a:p>
            <a:r>
              <a:rPr b="0" lang="en-US" sz="2350" spc="-1" strike="noStrike">
                <a:solidFill>
                  <a:srgbClr val="000000"/>
                </a:solidFill>
                <a:latin typeface="Prompt Light"/>
              </a:rPr>
              <a:t>2 – Desarrollo</a:t>
            </a:r>
            <a:endParaRPr b="0" lang="es-ES" sz="2350" spc="-1" strike="noStrike">
              <a:solidFill>
                <a:srgbClr val="000000"/>
              </a:solidFill>
              <a:latin typeface="Arial"/>
              <a:ea typeface=""/>
            </a:endParaRPr>
          </a:p>
          <a:p>
            <a:r>
              <a:rPr b="0" lang="en-US" sz="2350" spc="-1" strike="noStrike">
                <a:solidFill>
                  <a:srgbClr val="000000"/>
                </a:solidFill>
                <a:latin typeface="Prompt Light"/>
              </a:rPr>
              <a:t>Una vez planteada la funcionalidad principal de la web, en esta fase es cuando comenzamos a aplicarla distribuyendo el trabajo de la siguiente manera.</a:t>
            </a:r>
            <a:endParaRPr b="0" lang="es-ES" sz="2350" spc="-1" strike="noStrike">
              <a:solidFill>
                <a:srgbClr val="000000"/>
              </a:solidFill>
              <a:latin typeface="Arial"/>
              <a:ea typeface=""/>
            </a:endParaRPr>
          </a:p>
          <a:p>
            <a:r>
              <a:rPr b="0" lang="en-US" sz="2350" spc="-1" strike="noStrike">
                <a:solidFill>
                  <a:srgbClr val="000000"/>
                </a:solidFill>
                <a:latin typeface="Prompt Light"/>
              </a:rPr>
              <a:t>Sergio : encargado de la parte de la web correspondiente a usuario sin registrar.</a:t>
            </a:r>
            <a:endParaRPr b="0" lang="es-ES" sz="2350" spc="-1" strike="noStrike">
              <a:solidFill>
                <a:srgbClr val="000000"/>
              </a:solidFill>
              <a:latin typeface="Arial"/>
              <a:ea typeface=""/>
            </a:endParaRPr>
          </a:p>
          <a:p>
            <a:r>
              <a:rPr b="0" lang="en-US" sz="2350" spc="-1" strike="noStrike">
                <a:solidFill>
                  <a:srgbClr val="000000"/>
                </a:solidFill>
                <a:latin typeface="Prompt Light"/>
              </a:rPr>
              <a:t>Alejandro : encargado de la parte de la web correspondiente a usuario registrado.</a:t>
            </a:r>
            <a:endParaRPr b="0" lang="es-ES" sz="2350" spc="-1" strike="noStrike">
              <a:solidFill>
                <a:srgbClr val="000000"/>
              </a:solidFill>
              <a:latin typeface="Arial"/>
              <a:ea typeface=""/>
            </a:endParaRPr>
          </a:p>
          <a:p>
            <a:r>
              <a:rPr b="0" lang="en-US" sz="2350" spc="-1" strike="noStrike">
                <a:solidFill>
                  <a:srgbClr val="000000"/>
                </a:solidFill>
                <a:latin typeface="Prompt Light"/>
              </a:rPr>
              <a:t>Iván: encargado de la parte de la web correspondiente a administrador.</a:t>
            </a:r>
            <a:endParaRPr b="0" lang="es-ES" sz="2350" spc="-1" strike="noStrike">
              <a:solidFill>
                <a:srgbClr val="000000"/>
              </a:solidFill>
              <a:latin typeface="Arial"/>
              <a:ea typeface=""/>
            </a:endParaRPr>
          </a:p>
          <a:p>
            <a:r>
              <a:rPr b="0" lang="en-US" sz="2350" spc="-1" strike="noStrike">
                <a:solidFill>
                  <a:srgbClr val="000000"/>
                </a:solidFill>
                <a:latin typeface="Prompt Light"/>
              </a:rPr>
              <a:t>3 - Pruebas unitarias</a:t>
            </a:r>
            <a:endParaRPr b="0" lang="es-ES" sz="2350" spc="-1" strike="noStrike">
              <a:solidFill>
                <a:srgbClr val="000000"/>
              </a:solidFill>
              <a:latin typeface="Arial"/>
              <a:ea typeface=""/>
            </a:endParaRPr>
          </a:p>
          <a:p>
            <a:r>
              <a:rPr b="0" lang="en-US" sz="2350" spc="-1" strike="noStrike">
                <a:solidFill>
                  <a:srgbClr val="000000"/>
                </a:solidFill>
                <a:latin typeface="Prompt Light"/>
              </a:rPr>
              <a:t>Una vez terminado el desarrollo, los 3 miembros del equipo hemos testeado el proyecto en los navegadores Google Chrome, Mozilla Firefox y Microsoft Edge.</a:t>
            </a:r>
            <a:endParaRPr b="0" lang="es-ES" sz="2350" spc="-1" strike="noStrike">
              <a:solidFill>
                <a:srgbClr val="000000"/>
              </a:solidFill>
              <a:latin typeface="Arial"/>
              <a:ea typeface=""/>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TotalTime>
  <Application>LibreOffice/7.4.2.3$Windows_X86_64 LibreOffice_project/382eef1f22670f7f4118c8c2dd222ec7ad009daf</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
  <dc:description/>
  <dc:identifier>DAFl-Vr_ljo</dc:identifier>
  <dc:language>es-ES</dc:language>
  <cp:lastModifiedBy/>
  <dcterms:modified xsi:type="dcterms:W3CDTF">2023-06-16T13:40:21Z</dcterms:modified>
  <cp:revision>10</cp:revision>
  <dc:subject/>
  <dc:title>Presentación para sitio web y móvil elegante y moderna tonos tierra pastel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ies>
</file>